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sldIdLst>
    <p:sldId id="256" r:id="rId2"/>
    <p:sldId id="293" r:id="rId3"/>
    <p:sldId id="294"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797675"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7DA000-5711-4E2C-B939-040369555583}">
          <p14:sldIdLst>
            <p14:sldId id="256"/>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3333FF"/>
    <a:srgbClr val="E7E4DF"/>
    <a:srgbClr val="FFD09F"/>
    <a:srgbClr val="FFCE9D"/>
    <a:srgbClr val="6C5200"/>
    <a:srgbClr val="E4E1DC"/>
    <a:srgbClr val="ECE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85240" autoAdjust="0"/>
  </p:normalViewPr>
  <p:slideViewPr>
    <p:cSldViewPr snapToGrid="0">
      <p:cViewPr varScale="1">
        <p:scale>
          <a:sx n="99" d="100"/>
          <a:sy n="99" d="100"/>
        </p:scale>
        <p:origin x="978" y="78"/>
      </p:cViewPr>
      <p:guideLst/>
    </p:cSldViewPr>
  </p:slideViewPr>
  <p:outlineViewPr>
    <p:cViewPr>
      <p:scale>
        <a:sx n="33" d="100"/>
        <a:sy n="33" d="100"/>
      </p:scale>
      <p:origin x="0" y="-1865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2945659" cy="498215"/>
          </a:xfrm>
          <a:prstGeom prst="rect">
            <a:avLst/>
          </a:prstGeom>
        </p:spPr>
        <p:txBody>
          <a:bodyPr vert="horz" lIns="91420" tIns="45711" rIns="91420" bIns="45711" rtlCol="0"/>
          <a:lstStyle>
            <a:lvl1pPr algn="l">
              <a:defRPr sz="1200"/>
            </a:lvl1pPr>
          </a:lstStyle>
          <a:p>
            <a:endParaRPr lang="zh-CN" altLang="en-US"/>
          </a:p>
        </p:txBody>
      </p:sp>
      <p:sp>
        <p:nvSpPr>
          <p:cNvPr id="3" name="日期占位符 2"/>
          <p:cNvSpPr>
            <a:spLocks noGrp="1"/>
          </p:cNvSpPr>
          <p:nvPr>
            <p:ph type="dt" idx="1"/>
          </p:nvPr>
        </p:nvSpPr>
        <p:spPr>
          <a:xfrm>
            <a:off x="3850446" y="1"/>
            <a:ext cx="2945659" cy="498215"/>
          </a:xfrm>
          <a:prstGeom prst="rect">
            <a:avLst/>
          </a:prstGeom>
        </p:spPr>
        <p:txBody>
          <a:bodyPr vert="horz" lIns="91420" tIns="45711" rIns="91420" bIns="45711" rtlCol="0"/>
          <a:lstStyle>
            <a:lvl1pPr algn="r">
              <a:defRPr sz="1200"/>
            </a:lvl1pPr>
          </a:lstStyle>
          <a:p>
            <a:fld id="{62921E22-5363-4267-BCD8-21E898F00B98}" type="datetimeFigureOut">
              <a:rPr lang="zh-CN" altLang="en-US" smtClean="0"/>
              <a:t>2021/12/2</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20" tIns="45711" rIns="91420" bIns="45711" rtlCol="0" anchor="ctr"/>
          <a:lstStyle/>
          <a:p>
            <a:endParaRPr lang="zh-CN" altLang="en-US"/>
          </a:p>
        </p:txBody>
      </p:sp>
      <p:sp>
        <p:nvSpPr>
          <p:cNvPr id="5" name="备注占位符 4"/>
          <p:cNvSpPr>
            <a:spLocks noGrp="1"/>
          </p:cNvSpPr>
          <p:nvPr>
            <p:ph type="body" sz="quarter" idx="3"/>
          </p:nvPr>
        </p:nvSpPr>
        <p:spPr>
          <a:xfrm>
            <a:off x="679768" y="4778725"/>
            <a:ext cx="5438140" cy="3909865"/>
          </a:xfrm>
          <a:prstGeom prst="rect">
            <a:avLst/>
          </a:prstGeom>
        </p:spPr>
        <p:txBody>
          <a:bodyPr vert="horz" lIns="91420" tIns="45711" rIns="91420" bIns="4571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31602"/>
            <a:ext cx="2945659" cy="498215"/>
          </a:xfrm>
          <a:prstGeom prst="rect">
            <a:avLst/>
          </a:prstGeom>
        </p:spPr>
        <p:txBody>
          <a:bodyPr vert="horz" lIns="91420" tIns="45711" rIns="91420" bIns="4571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6" y="9431602"/>
            <a:ext cx="2945659" cy="498215"/>
          </a:xfrm>
          <a:prstGeom prst="rect">
            <a:avLst/>
          </a:prstGeom>
        </p:spPr>
        <p:txBody>
          <a:bodyPr vert="horz" lIns="91420" tIns="45711" rIns="91420" bIns="45711" rtlCol="0" anchor="b"/>
          <a:lstStyle>
            <a:lvl1pPr algn="r">
              <a:defRPr sz="1200"/>
            </a:lvl1pPr>
          </a:lstStyle>
          <a:p>
            <a:fld id="{BF87C50E-DBC6-4BF2-965B-4A7CC4E3EA22}" type="slidenum">
              <a:rPr lang="zh-CN" altLang="en-US" smtClean="0"/>
              <a:t>‹#›</a:t>
            </a:fld>
            <a:endParaRPr lang="zh-CN" altLang="en-US"/>
          </a:p>
        </p:txBody>
      </p:sp>
    </p:spTree>
    <p:extLst>
      <p:ext uri="{BB962C8B-B14F-4D97-AF65-F5344CB8AC3E}">
        <p14:creationId xmlns:p14="http://schemas.microsoft.com/office/powerpoint/2010/main" val="365555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a:t>
            </a:fld>
            <a:endParaRPr lang="zh-CN" altLang="en-US"/>
          </a:p>
        </p:txBody>
      </p:sp>
    </p:spTree>
    <p:extLst>
      <p:ext uri="{BB962C8B-B14F-4D97-AF65-F5344CB8AC3E}">
        <p14:creationId xmlns:p14="http://schemas.microsoft.com/office/powerpoint/2010/main" val="189289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10</a:t>
            </a:fld>
            <a:endParaRPr lang="zh-CN" altLang="en-US"/>
          </a:p>
        </p:txBody>
      </p:sp>
    </p:spTree>
    <p:extLst>
      <p:ext uri="{BB962C8B-B14F-4D97-AF65-F5344CB8AC3E}">
        <p14:creationId xmlns:p14="http://schemas.microsoft.com/office/powerpoint/2010/main" val="46112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11</a:t>
            </a:fld>
            <a:endParaRPr lang="zh-CN" altLang="en-US"/>
          </a:p>
        </p:txBody>
      </p:sp>
    </p:spTree>
    <p:extLst>
      <p:ext uri="{BB962C8B-B14F-4D97-AF65-F5344CB8AC3E}">
        <p14:creationId xmlns:p14="http://schemas.microsoft.com/office/powerpoint/2010/main" val="934963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12</a:t>
            </a:fld>
            <a:endParaRPr lang="zh-CN" altLang="en-US"/>
          </a:p>
        </p:txBody>
      </p:sp>
    </p:spTree>
    <p:extLst>
      <p:ext uri="{BB962C8B-B14F-4D97-AF65-F5344CB8AC3E}">
        <p14:creationId xmlns:p14="http://schemas.microsoft.com/office/powerpoint/2010/main" val="4131074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13</a:t>
            </a:fld>
            <a:endParaRPr lang="zh-CN" altLang="en-US"/>
          </a:p>
        </p:txBody>
      </p:sp>
    </p:spTree>
    <p:extLst>
      <p:ext uri="{BB962C8B-B14F-4D97-AF65-F5344CB8AC3E}">
        <p14:creationId xmlns:p14="http://schemas.microsoft.com/office/powerpoint/2010/main" val="117168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14</a:t>
            </a:fld>
            <a:endParaRPr lang="zh-CN" altLang="en-US"/>
          </a:p>
        </p:txBody>
      </p:sp>
    </p:spTree>
    <p:extLst>
      <p:ext uri="{BB962C8B-B14F-4D97-AF65-F5344CB8AC3E}">
        <p14:creationId xmlns:p14="http://schemas.microsoft.com/office/powerpoint/2010/main" val="334763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15</a:t>
            </a:fld>
            <a:endParaRPr lang="zh-CN" altLang="en-US"/>
          </a:p>
        </p:txBody>
      </p:sp>
    </p:spTree>
    <p:extLst>
      <p:ext uri="{BB962C8B-B14F-4D97-AF65-F5344CB8AC3E}">
        <p14:creationId xmlns:p14="http://schemas.microsoft.com/office/powerpoint/2010/main" val="3721987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16</a:t>
            </a:fld>
            <a:endParaRPr lang="zh-CN" altLang="en-US"/>
          </a:p>
        </p:txBody>
      </p:sp>
    </p:spTree>
    <p:extLst>
      <p:ext uri="{BB962C8B-B14F-4D97-AF65-F5344CB8AC3E}">
        <p14:creationId xmlns:p14="http://schemas.microsoft.com/office/powerpoint/2010/main" val="490608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17</a:t>
            </a:fld>
            <a:endParaRPr lang="zh-CN" altLang="en-US"/>
          </a:p>
        </p:txBody>
      </p:sp>
    </p:spTree>
    <p:extLst>
      <p:ext uri="{BB962C8B-B14F-4D97-AF65-F5344CB8AC3E}">
        <p14:creationId xmlns:p14="http://schemas.microsoft.com/office/powerpoint/2010/main" val="2787360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18</a:t>
            </a:fld>
            <a:endParaRPr lang="zh-CN" altLang="en-US"/>
          </a:p>
        </p:txBody>
      </p:sp>
    </p:spTree>
    <p:extLst>
      <p:ext uri="{BB962C8B-B14F-4D97-AF65-F5344CB8AC3E}">
        <p14:creationId xmlns:p14="http://schemas.microsoft.com/office/powerpoint/2010/main" val="307002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19</a:t>
            </a:fld>
            <a:endParaRPr lang="zh-CN" altLang="en-US"/>
          </a:p>
        </p:txBody>
      </p:sp>
    </p:spTree>
    <p:extLst>
      <p:ext uri="{BB962C8B-B14F-4D97-AF65-F5344CB8AC3E}">
        <p14:creationId xmlns:p14="http://schemas.microsoft.com/office/powerpoint/2010/main" val="408302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a:t>
            </a:fld>
            <a:endParaRPr lang="zh-CN" altLang="en-US"/>
          </a:p>
        </p:txBody>
      </p:sp>
    </p:spTree>
    <p:extLst>
      <p:ext uri="{BB962C8B-B14F-4D97-AF65-F5344CB8AC3E}">
        <p14:creationId xmlns:p14="http://schemas.microsoft.com/office/powerpoint/2010/main" val="206582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20</a:t>
            </a:fld>
            <a:endParaRPr lang="zh-CN" altLang="en-US"/>
          </a:p>
        </p:txBody>
      </p:sp>
    </p:spTree>
    <p:extLst>
      <p:ext uri="{BB962C8B-B14F-4D97-AF65-F5344CB8AC3E}">
        <p14:creationId xmlns:p14="http://schemas.microsoft.com/office/powerpoint/2010/main" val="405050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21</a:t>
            </a:fld>
            <a:endParaRPr lang="zh-CN" altLang="en-US"/>
          </a:p>
        </p:txBody>
      </p:sp>
    </p:spTree>
    <p:extLst>
      <p:ext uri="{BB962C8B-B14F-4D97-AF65-F5344CB8AC3E}">
        <p14:creationId xmlns:p14="http://schemas.microsoft.com/office/powerpoint/2010/main" val="298911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22</a:t>
            </a:fld>
            <a:endParaRPr lang="zh-CN" altLang="en-US"/>
          </a:p>
        </p:txBody>
      </p:sp>
    </p:spTree>
    <p:extLst>
      <p:ext uri="{BB962C8B-B14F-4D97-AF65-F5344CB8AC3E}">
        <p14:creationId xmlns:p14="http://schemas.microsoft.com/office/powerpoint/2010/main" val="186189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23</a:t>
            </a:fld>
            <a:endParaRPr lang="zh-CN" altLang="en-US"/>
          </a:p>
        </p:txBody>
      </p:sp>
    </p:spTree>
    <p:extLst>
      <p:ext uri="{BB962C8B-B14F-4D97-AF65-F5344CB8AC3E}">
        <p14:creationId xmlns:p14="http://schemas.microsoft.com/office/powerpoint/2010/main" val="3379234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24</a:t>
            </a:fld>
            <a:endParaRPr lang="zh-CN" altLang="en-US"/>
          </a:p>
        </p:txBody>
      </p:sp>
    </p:spTree>
    <p:extLst>
      <p:ext uri="{BB962C8B-B14F-4D97-AF65-F5344CB8AC3E}">
        <p14:creationId xmlns:p14="http://schemas.microsoft.com/office/powerpoint/2010/main" val="129531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25</a:t>
            </a:fld>
            <a:endParaRPr lang="zh-CN" altLang="en-US"/>
          </a:p>
        </p:txBody>
      </p:sp>
    </p:spTree>
    <p:extLst>
      <p:ext uri="{BB962C8B-B14F-4D97-AF65-F5344CB8AC3E}">
        <p14:creationId xmlns:p14="http://schemas.microsoft.com/office/powerpoint/2010/main" val="283667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26</a:t>
            </a:fld>
            <a:endParaRPr lang="zh-CN" altLang="en-US"/>
          </a:p>
        </p:txBody>
      </p:sp>
    </p:spTree>
    <p:extLst>
      <p:ext uri="{BB962C8B-B14F-4D97-AF65-F5344CB8AC3E}">
        <p14:creationId xmlns:p14="http://schemas.microsoft.com/office/powerpoint/2010/main" val="4240562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27</a:t>
            </a:fld>
            <a:endParaRPr lang="zh-CN" altLang="en-US"/>
          </a:p>
        </p:txBody>
      </p:sp>
    </p:spTree>
    <p:extLst>
      <p:ext uri="{BB962C8B-B14F-4D97-AF65-F5344CB8AC3E}">
        <p14:creationId xmlns:p14="http://schemas.microsoft.com/office/powerpoint/2010/main" val="277226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28</a:t>
            </a:fld>
            <a:endParaRPr lang="zh-CN" altLang="en-US"/>
          </a:p>
        </p:txBody>
      </p:sp>
    </p:spTree>
    <p:extLst>
      <p:ext uri="{BB962C8B-B14F-4D97-AF65-F5344CB8AC3E}">
        <p14:creationId xmlns:p14="http://schemas.microsoft.com/office/powerpoint/2010/main" val="3396611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29</a:t>
            </a:fld>
            <a:endParaRPr lang="zh-CN" altLang="en-US"/>
          </a:p>
        </p:txBody>
      </p:sp>
    </p:spTree>
    <p:extLst>
      <p:ext uri="{BB962C8B-B14F-4D97-AF65-F5344CB8AC3E}">
        <p14:creationId xmlns:p14="http://schemas.microsoft.com/office/powerpoint/2010/main" val="302850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a:t>
            </a:fld>
            <a:endParaRPr lang="zh-CN" altLang="en-US"/>
          </a:p>
        </p:txBody>
      </p:sp>
    </p:spTree>
    <p:extLst>
      <p:ext uri="{BB962C8B-B14F-4D97-AF65-F5344CB8AC3E}">
        <p14:creationId xmlns:p14="http://schemas.microsoft.com/office/powerpoint/2010/main" val="69592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30</a:t>
            </a:fld>
            <a:endParaRPr lang="zh-CN" altLang="en-US"/>
          </a:p>
        </p:txBody>
      </p:sp>
    </p:spTree>
    <p:extLst>
      <p:ext uri="{BB962C8B-B14F-4D97-AF65-F5344CB8AC3E}">
        <p14:creationId xmlns:p14="http://schemas.microsoft.com/office/powerpoint/2010/main" val="1107752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31</a:t>
            </a:fld>
            <a:endParaRPr lang="zh-CN" altLang="en-US"/>
          </a:p>
        </p:txBody>
      </p:sp>
    </p:spTree>
    <p:extLst>
      <p:ext uri="{BB962C8B-B14F-4D97-AF65-F5344CB8AC3E}">
        <p14:creationId xmlns:p14="http://schemas.microsoft.com/office/powerpoint/2010/main" val="791764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32</a:t>
            </a:fld>
            <a:endParaRPr lang="zh-CN" altLang="en-US"/>
          </a:p>
        </p:txBody>
      </p:sp>
    </p:spTree>
    <p:extLst>
      <p:ext uri="{BB962C8B-B14F-4D97-AF65-F5344CB8AC3E}">
        <p14:creationId xmlns:p14="http://schemas.microsoft.com/office/powerpoint/2010/main" val="193024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33</a:t>
            </a:fld>
            <a:endParaRPr lang="zh-CN" altLang="en-US"/>
          </a:p>
        </p:txBody>
      </p:sp>
    </p:spTree>
    <p:extLst>
      <p:ext uri="{BB962C8B-B14F-4D97-AF65-F5344CB8AC3E}">
        <p14:creationId xmlns:p14="http://schemas.microsoft.com/office/powerpoint/2010/main" val="3389379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34</a:t>
            </a:fld>
            <a:endParaRPr lang="zh-CN" altLang="en-US"/>
          </a:p>
        </p:txBody>
      </p:sp>
    </p:spTree>
    <p:extLst>
      <p:ext uri="{BB962C8B-B14F-4D97-AF65-F5344CB8AC3E}">
        <p14:creationId xmlns:p14="http://schemas.microsoft.com/office/powerpoint/2010/main" val="3917058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35</a:t>
            </a:fld>
            <a:endParaRPr lang="zh-CN" altLang="en-US"/>
          </a:p>
        </p:txBody>
      </p:sp>
    </p:spTree>
    <p:extLst>
      <p:ext uri="{BB962C8B-B14F-4D97-AF65-F5344CB8AC3E}">
        <p14:creationId xmlns:p14="http://schemas.microsoft.com/office/powerpoint/2010/main" val="3985529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36</a:t>
            </a:fld>
            <a:endParaRPr lang="zh-CN" altLang="en-US"/>
          </a:p>
        </p:txBody>
      </p:sp>
    </p:spTree>
    <p:extLst>
      <p:ext uri="{BB962C8B-B14F-4D97-AF65-F5344CB8AC3E}">
        <p14:creationId xmlns:p14="http://schemas.microsoft.com/office/powerpoint/2010/main" val="80809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37</a:t>
            </a:fld>
            <a:endParaRPr lang="zh-CN" altLang="en-US"/>
          </a:p>
        </p:txBody>
      </p:sp>
    </p:spTree>
    <p:extLst>
      <p:ext uri="{BB962C8B-B14F-4D97-AF65-F5344CB8AC3E}">
        <p14:creationId xmlns:p14="http://schemas.microsoft.com/office/powerpoint/2010/main" val="12157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4</a:t>
            </a:fld>
            <a:endParaRPr lang="zh-CN" altLang="en-US"/>
          </a:p>
        </p:txBody>
      </p:sp>
    </p:spTree>
    <p:extLst>
      <p:ext uri="{BB962C8B-B14F-4D97-AF65-F5344CB8AC3E}">
        <p14:creationId xmlns:p14="http://schemas.microsoft.com/office/powerpoint/2010/main" val="195633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5</a:t>
            </a:fld>
            <a:endParaRPr lang="zh-CN" altLang="en-US"/>
          </a:p>
        </p:txBody>
      </p:sp>
    </p:spTree>
    <p:extLst>
      <p:ext uri="{BB962C8B-B14F-4D97-AF65-F5344CB8AC3E}">
        <p14:creationId xmlns:p14="http://schemas.microsoft.com/office/powerpoint/2010/main" val="129368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6</a:t>
            </a:fld>
            <a:endParaRPr lang="zh-CN" altLang="en-US"/>
          </a:p>
        </p:txBody>
      </p:sp>
    </p:spTree>
    <p:extLst>
      <p:ext uri="{BB962C8B-B14F-4D97-AF65-F5344CB8AC3E}">
        <p14:creationId xmlns:p14="http://schemas.microsoft.com/office/powerpoint/2010/main" val="33319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7</a:t>
            </a:fld>
            <a:endParaRPr lang="zh-CN" altLang="en-US"/>
          </a:p>
        </p:txBody>
      </p:sp>
    </p:spTree>
    <p:extLst>
      <p:ext uri="{BB962C8B-B14F-4D97-AF65-F5344CB8AC3E}">
        <p14:creationId xmlns:p14="http://schemas.microsoft.com/office/powerpoint/2010/main" val="389538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8</a:t>
            </a:fld>
            <a:endParaRPr lang="zh-CN" altLang="en-US"/>
          </a:p>
        </p:txBody>
      </p:sp>
    </p:spTree>
    <p:extLst>
      <p:ext uri="{BB962C8B-B14F-4D97-AF65-F5344CB8AC3E}">
        <p14:creationId xmlns:p14="http://schemas.microsoft.com/office/powerpoint/2010/main" val="284907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9</a:t>
            </a:fld>
            <a:endParaRPr lang="zh-CN" altLang="en-US"/>
          </a:p>
        </p:txBody>
      </p:sp>
    </p:spTree>
    <p:extLst>
      <p:ext uri="{BB962C8B-B14F-4D97-AF65-F5344CB8AC3E}">
        <p14:creationId xmlns:p14="http://schemas.microsoft.com/office/powerpoint/2010/main" val="37380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3FE55A-F96C-486D-B915-F9C8C9231B94}" type="datetime1">
              <a:rPr lang="zh-CN" altLang="en-US" smtClean="0"/>
              <a:t>2021/12/2</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621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185FB8-F17D-44DB-834B-83F55ECE65C1}"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6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E6D9028-82D8-44B8-AE27-5220958781CA}"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42FEF0-5E0F-493B-9B73-8E91266801F1}"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36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C1F088-CAF9-487B-88AA-7A109C327D0D}" type="datetime1">
              <a:rPr lang="zh-CN" altLang="en-US" smtClean="0"/>
              <a:t>2021/12/2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8EE2D7C-ED57-4821-82D4-008477E05330}" type="datetime1">
              <a:rPr lang="zh-CN" altLang="en-US" smtClean="0"/>
              <a:t>2021/12/2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8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A38C40A-6390-418A-ACDD-627770A14607}" type="datetime1">
              <a:rPr lang="zh-CN" altLang="en-US" smtClean="0"/>
              <a:t>2021/12/2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834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A6F4AF-195B-4EFB-8AE1-95EFF0CD6488}" type="datetime1">
              <a:rPr lang="zh-CN" altLang="en-US" smtClean="0"/>
              <a:t>2021/12/2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54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D4613-C87B-48E8-B234-B360D25CA9FB}" type="datetime1">
              <a:rPr lang="zh-CN" altLang="en-US" smtClean="0"/>
              <a:t>2021/12/2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08A6B1-A78C-47EB-92DF-8648CDD76AF2}" type="slidenum">
              <a:rPr lang="zh-CN" altLang="en-US" smtClean="0"/>
              <a:t>‹#›</a:t>
            </a:fld>
            <a:endParaRPr lang="zh-CN" altLang="en-US"/>
          </a:p>
        </p:txBody>
      </p:sp>
    </p:spTree>
    <p:extLst>
      <p:ext uri="{BB962C8B-B14F-4D97-AF65-F5344CB8AC3E}">
        <p14:creationId xmlns:p14="http://schemas.microsoft.com/office/powerpoint/2010/main" val="32378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A0B1F4-C9B9-4C4F-A309-7AA23C72DD94}" type="datetime1">
              <a:rPr lang="zh-CN" altLang="en-US" smtClean="0"/>
              <a:t>2021/12/2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169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8AD3041-72E0-4445-BD62-B853EEF3A89F}" type="datetime1">
              <a:rPr lang="zh-CN" altLang="en-US" smtClean="0"/>
              <a:t>2021/12/2</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12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BF391A-CCBC-4E56-B21B-2794295EE278}" type="datetime1">
              <a:rPr lang="zh-CN" altLang="en-US" smtClean="0"/>
              <a:t>2021/12/2</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C08A6B1-A78C-47EB-92DF-8648CDD76AF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t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28.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61B334F-B178-4543-8300-F0D524414D4B}"/>
              </a:ext>
            </a:extLst>
          </p:cNvPr>
          <p:cNvSpPr>
            <a:spLocks noGrp="1"/>
          </p:cNvSpPr>
          <p:nvPr>
            <p:ph type="ctrTitle"/>
          </p:nvPr>
        </p:nvSpPr>
        <p:spPr/>
        <p:txBody>
          <a:bodyPr/>
          <a:lstStyle/>
          <a:p>
            <a:r>
              <a:rPr lang="zh-CN" altLang="en-US" dirty="0">
                <a:latin typeface="华文彩云" panose="02010800040101010101" pitchFamily="2" charset="-122"/>
                <a:ea typeface="华文彩云" panose="02010800040101010101" pitchFamily="2" charset="-122"/>
              </a:rPr>
              <a:t>数据结构</a:t>
            </a:r>
          </a:p>
        </p:txBody>
      </p:sp>
      <p:sp>
        <p:nvSpPr>
          <p:cNvPr id="3" name="副标题 2">
            <a:extLst>
              <a:ext uri="{FF2B5EF4-FFF2-40B4-BE49-F238E27FC236}">
                <a16:creationId xmlns:a16="http://schemas.microsoft.com/office/drawing/2014/main" xmlns="" id="{C22CC6DF-7265-460A-95BC-7F39BEC9F654}"/>
              </a:ext>
            </a:extLst>
          </p:cNvPr>
          <p:cNvSpPr>
            <a:spLocks noGrp="1"/>
          </p:cNvSpPr>
          <p:nvPr>
            <p:ph type="subTitle" idx="1"/>
          </p:nvPr>
        </p:nvSpPr>
        <p:spPr>
          <a:xfrm>
            <a:off x="2417780" y="3531204"/>
            <a:ext cx="8637072" cy="1683976"/>
          </a:xfrm>
        </p:spPr>
        <p:txBody>
          <a:bodyPr>
            <a:normAutofit/>
          </a:bodyPr>
          <a:lstStyle/>
          <a:p>
            <a:r>
              <a:rPr lang="zh-CN" altLang="en-US" sz="5400" dirty="0">
                <a:latin typeface="华文隶书" panose="02010800040101010101" pitchFamily="2" charset="-122"/>
                <a:ea typeface="华文隶书" panose="02010800040101010101" pitchFamily="2" charset="-122"/>
              </a:rPr>
              <a:t>查找</a:t>
            </a:r>
            <a:r>
              <a:rPr lang="zh-CN" altLang="en-US" sz="5400" dirty="0">
                <a:latin typeface="华文仿宋" panose="02010600040101010101" pitchFamily="2" charset="-122"/>
                <a:ea typeface="华文仿宋" panose="02010600040101010101" pitchFamily="2" charset="-122"/>
              </a:rPr>
              <a:t>（三）</a:t>
            </a:r>
            <a:endParaRPr lang="en-US" altLang="zh-CN" sz="5400" dirty="0">
              <a:latin typeface="华文隶书" panose="02010800040101010101" pitchFamily="2" charset="-122"/>
              <a:ea typeface="华文隶书" panose="02010800040101010101" pitchFamily="2" charset="-122"/>
            </a:endParaRPr>
          </a:p>
        </p:txBody>
      </p:sp>
      <p:sp>
        <p:nvSpPr>
          <p:cNvPr id="4" name="矩形 3">
            <a:extLst>
              <a:ext uri="{FF2B5EF4-FFF2-40B4-BE49-F238E27FC236}">
                <a16:creationId xmlns:a16="http://schemas.microsoft.com/office/drawing/2014/main" xmlns="" id="{CEFD706D-70F1-496E-937C-E15DF8F123D9}"/>
              </a:ext>
            </a:extLst>
          </p:cNvPr>
          <p:cNvSpPr/>
          <p:nvPr/>
        </p:nvSpPr>
        <p:spPr>
          <a:xfrm>
            <a:off x="5854108" y="5402655"/>
            <a:ext cx="4185761" cy="461665"/>
          </a:xfrm>
          <a:prstGeom prst="rect">
            <a:avLst/>
          </a:prstGeom>
        </p:spPr>
        <p:txBody>
          <a:bodyPr wrap="none">
            <a:spAutoFit/>
          </a:bodyPr>
          <a:lstStyle/>
          <a:p>
            <a:r>
              <a:rPr lang="zh-CN" altLang="en-US" sz="2400" dirty="0"/>
              <a:t>深圳大学电子与信息工程学院</a:t>
            </a:r>
          </a:p>
        </p:txBody>
      </p:sp>
      <p:sp>
        <p:nvSpPr>
          <p:cNvPr id="6" name="矩形 5">
            <a:extLst>
              <a:ext uri="{FF2B5EF4-FFF2-40B4-BE49-F238E27FC236}">
                <a16:creationId xmlns:a16="http://schemas.microsoft.com/office/drawing/2014/main" xmlns="" id="{8D2850F7-60AD-406E-8C5A-DAC20EA0B562}"/>
              </a:ext>
            </a:extLst>
          </p:cNvPr>
          <p:cNvSpPr/>
          <p:nvPr/>
        </p:nvSpPr>
        <p:spPr>
          <a:xfrm>
            <a:off x="9908540" y="4940990"/>
            <a:ext cx="1569660"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周飞</a:t>
            </a:r>
          </a:p>
        </p:txBody>
      </p:sp>
    </p:spTree>
    <p:extLst>
      <p:ext uri="{BB962C8B-B14F-4D97-AF65-F5344CB8AC3E}">
        <p14:creationId xmlns:p14="http://schemas.microsoft.com/office/powerpoint/2010/main" val="326552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二、哈希函数（直接定址法</a:t>
            </a:r>
            <a:r>
              <a:rPr lang="en-US" altLang="zh-CN" sz="2800" dirty="0"/>
              <a:t>——</a:t>
            </a:r>
            <a:r>
              <a:rPr lang="zh-CN" altLang="en-US" sz="2800" dirty="0"/>
              <a:t>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10</a:t>
            </a:fld>
            <a:endParaRPr lang="zh-CN" altLang="en-US"/>
          </a:p>
        </p:txBody>
      </p:sp>
      <p:pic>
        <p:nvPicPr>
          <p:cNvPr id="9" name="图片 8">
            <a:extLst>
              <a:ext uri="{FF2B5EF4-FFF2-40B4-BE49-F238E27FC236}">
                <a16:creationId xmlns:a16="http://schemas.microsoft.com/office/drawing/2014/main" xmlns="" id="{3A998587-33AA-4703-A793-3DE8E9C999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64752" y="2530635"/>
            <a:ext cx="3626803" cy="297424"/>
          </a:xfrm>
          <a:prstGeom prst="rect">
            <a:avLst/>
          </a:prstGeom>
        </p:spPr>
      </p:pic>
      <p:pic>
        <p:nvPicPr>
          <p:cNvPr id="10" name="图片 9">
            <a:extLst>
              <a:ext uri="{FF2B5EF4-FFF2-40B4-BE49-F238E27FC236}">
                <a16:creationId xmlns:a16="http://schemas.microsoft.com/office/drawing/2014/main" xmlns="" id="{87ED9161-8269-449F-992C-273F6E9093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72662" y="2922781"/>
            <a:ext cx="9846675" cy="3144076"/>
          </a:xfrm>
          <a:prstGeom prst="rect">
            <a:avLst/>
          </a:prstGeom>
        </p:spPr>
      </p:pic>
    </p:spTree>
    <p:extLst>
      <p:ext uri="{BB962C8B-B14F-4D97-AF65-F5344CB8AC3E}">
        <p14:creationId xmlns:p14="http://schemas.microsoft.com/office/powerpoint/2010/main" val="996334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二、哈希函数（直接定址法</a:t>
            </a:r>
            <a:r>
              <a:rPr lang="en-US" altLang="zh-CN" sz="2800" dirty="0"/>
              <a:t>——</a:t>
            </a:r>
            <a:r>
              <a:rPr lang="zh-CN" altLang="en-US" sz="2800" dirty="0"/>
              <a:t>特性）</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11</a:t>
            </a:fld>
            <a:endParaRPr lang="zh-CN" altLang="en-US"/>
          </a:p>
        </p:txBody>
      </p:sp>
      <p:pic>
        <p:nvPicPr>
          <p:cNvPr id="5" name="图片 4">
            <a:extLst>
              <a:ext uri="{FF2B5EF4-FFF2-40B4-BE49-F238E27FC236}">
                <a16:creationId xmlns:a16="http://schemas.microsoft.com/office/drawing/2014/main" xmlns="" id="{128F77FE-2124-47F9-AB1F-F3C02EE0E9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167250"/>
            <a:ext cx="8026274" cy="921352"/>
          </a:xfrm>
          <a:prstGeom prst="rect">
            <a:avLst/>
          </a:prstGeom>
        </p:spPr>
      </p:pic>
      <p:sp>
        <p:nvSpPr>
          <p:cNvPr id="6" name="矩形 5">
            <a:extLst>
              <a:ext uri="{FF2B5EF4-FFF2-40B4-BE49-F238E27FC236}">
                <a16:creationId xmlns:a16="http://schemas.microsoft.com/office/drawing/2014/main" xmlns="" id="{2B5F08C9-614E-4C46-A2BF-42B63831290C}"/>
              </a:ext>
            </a:extLst>
          </p:cNvPr>
          <p:cNvSpPr/>
          <p:nvPr/>
        </p:nvSpPr>
        <p:spPr>
          <a:xfrm>
            <a:off x="1214112" y="4498918"/>
            <a:ext cx="9763775" cy="1077218"/>
          </a:xfrm>
          <a:prstGeom prst="rect">
            <a:avLst/>
          </a:prstGeom>
        </p:spPr>
        <p:txBody>
          <a:bodyPr wrap="square">
            <a:spAutoFit/>
          </a:bodyPr>
          <a:lstStyle/>
          <a:p>
            <a:pPr lvl="0" defTabSz="914400">
              <a:defRPr/>
            </a:pPr>
            <a:r>
              <a:rPr lang="zh-CN" altLang="en-US" sz="3200" dirty="0"/>
              <a:t>当</a:t>
            </a:r>
            <a:r>
              <a:rPr lang="en-US" altLang="zh-CN" sz="3200" dirty="0"/>
              <a:t>a=1,b=0</a:t>
            </a:r>
            <a:r>
              <a:rPr lang="zh-CN" altLang="en-US" sz="3200" dirty="0"/>
              <a:t>时，</a:t>
            </a:r>
            <a:r>
              <a:rPr lang="en-US" altLang="zh-CN" sz="3200" dirty="0"/>
              <a:t>H(key)=key</a:t>
            </a:r>
            <a:r>
              <a:rPr lang="zh-CN" altLang="en-US" sz="3200" dirty="0"/>
              <a:t>，即用关键字作地址。</a:t>
            </a:r>
            <a:endParaRPr lang="en-US" altLang="zh-CN" sz="3200" dirty="0"/>
          </a:p>
          <a:p>
            <a:pPr lvl="0" defTabSz="914400">
              <a:defRPr/>
            </a:pPr>
            <a:r>
              <a:rPr lang="zh-CN" altLang="en-US" sz="3200" dirty="0"/>
              <a:t>在实际应用中，能使用这种哈希函数的情况比较少见。</a:t>
            </a:r>
          </a:p>
        </p:txBody>
      </p:sp>
    </p:spTree>
    <p:extLst>
      <p:ext uri="{BB962C8B-B14F-4D97-AF65-F5344CB8AC3E}">
        <p14:creationId xmlns:p14="http://schemas.microsoft.com/office/powerpoint/2010/main" val="408311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endParaRPr lang="en-US" altLang="zh-CN" sz="2800" dirty="0"/>
          </a:p>
          <a:p>
            <a:pPr lvl="1"/>
            <a:r>
              <a:rPr lang="zh-CN" altLang="en-US" sz="2600" dirty="0"/>
              <a:t>假设关键字集合中的每个关键字都是由</a:t>
            </a:r>
            <a:r>
              <a:rPr lang="en-US" altLang="zh-CN" sz="2600" dirty="0"/>
              <a:t>s</a:t>
            </a:r>
            <a:r>
              <a:rPr lang="zh-CN" altLang="en-US" sz="2600" dirty="0"/>
              <a:t>位数字组成</a:t>
            </a:r>
            <a:r>
              <a:rPr lang="en-US" altLang="zh-CN" sz="2600" dirty="0"/>
              <a:t>(u</a:t>
            </a:r>
            <a:r>
              <a:rPr lang="en-US" altLang="zh-CN" sz="2600" baseline="-25000" dirty="0"/>
              <a:t>1</a:t>
            </a:r>
            <a:r>
              <a:rPr lang="en-US" altLang="zh-CN" sz="2600" dirty="0"/>
              <a:t>,u</a:t>
            </a:r>
            <a:r>
              <a:rPr lang="en-US" altLang="zh-CN" sz="2600" baseline="-25000" dirty="0"/>
              <a:t>2</a:t>
            </a:r>
            <a:r>
              <a:rPr lang="en-US" altLang="zh-CN" sz="2600" dirty="0"/>
              <a:t>,…,u</a:t>
            </a:r>
            <a:r>
              <a:rPr lang="en-US" altLang="zh-CN" sz="2600" baseline="-25000" dirty="0"/>
              <a:t>s</a:t>
            </a:r>
            <a:r>
              <a:rPr lang="en-US" altLang="zh-CN" sz="2600" dirty="0"/>
              <a:t>)</a:t>
            </a:r>
            <a:r>
              <a:rPr lang="zh-CN" altLang="en-US" sz="2600" dirty="0"/>
              <a:t>；</a:t>
            </a:r>
            <a:endParaRPr lang="en-US" altLang="zh-CN" sz="2600" dirty="0"/>
          </a:p>
          <a:p>
            <a:pPr lvl="1"/>
            <a:endParaRPr lang="en-US" altLang="zh-CN" sz="2600" dirty="0"/>
          </a:p>
          <a:p>
            <a:pPr lvl="1"/>
            <a:r>
              <a:rPr lang="zh-CN" altLang="en-US" sz="2600" dirty="0"/>
              <a:t>分析关键字集中的全体；</a:t>
            </a:r>
            <a:endParaRPr lang="en-US" altLang="zh-CN" sz="2600" dirty="0"/>
          </a:p>
          <a:p>
            <a:pPr lvl="1"/>
            <a:endParaRPr lang="en-US" altLang="zh-CN" sz="2600" dirty="0"/>
          </a:p>
          <a:p>
            <a:pPr lvl="1"/>
            <a:r>
              <a:rPr lang="zh-CN" altLang="en-US" sz="2600" dirty="0"/>
              <a:t>从中提取</a:t>
            </a:r>
            <a:r>
              <a:rPr lang="zh-CN" altLang="en-US" sz="2600" dirty="0">
                <a:solidFill>
                  <a:srgbClr val="FF0000"/>
                </a:solidFill>
              </a:rPr>
              <a:t>分布均匀</a:t>
            </a:r>
            <a:r>
              <a:rPr lang="zh-CN" altLang="en-US" sz="2600" dirty="0"/>
              <a:t>的若干位或它们的组合作为地址。</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12</a:t>
            </a:fld>
            <a:endParaRPr lang="zh-CN" altLang="en-US"/>
          </a:p>
        </p:txBody>
      </p:sp>
    </p:spTree>
    <p:extLst>
      <p:ext uri="{BB962C8B-B14F-4D97-AF65-F5344CB8AC3E}">
        <p14:creationId xmlns:p14="http://schemas.microsoft.com/office/powerpoint/2010/main" val="140202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r>
              <a:rPr lang="en-US" altLang="zh-CN" sz="2800" dirty="0"/>
              <a:t>——</a:t>
            </a:r>
            <a:r>
              <a:rPr lang="zh-CN" altLang="en-US" sz="2800" dirty="0"/>
              <a:t>举例</a:t>
            </a:r>
            <a:r>
              <a:rPr lang="en-US" altLang="zh-CN" sz="2800" dirty="0"/>
              <a:t>1</a:t>
            </a:r>
            <a:r>
              <a:rPr lang="zh-CN" altLang="en-US" sz="2800" dirty="0"/>
              <a:t>）</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13</a:t>
            </a:fld>
            <a:endParaRPr lang="zh-CN" altLang="en-US"/>
          </a:p>
        </p:txBody>
      </p:sp>
      <p:pic>
        <p:nvPicPr>
          <p:cNvPr id="6" name="图片 5">
            <a:extLst>
              <a:ext uri="{FF2B5EF4-FFF2-40B4-BE49-F238E27FC236}">
                <a16:creationId xmlns:a16="http://schemas.microsoft.com/office/drawing/2014/main" xmlns="" id="{FB797847-9D87-4989-BCAF-FB2D7CAD751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17924" y="1967964"/>
            <a:ext cx="3138781" cy="4226695"/>
          </a:xfrm>
          <a:prstGeom prst="rect">
            <a:avLst/>
          </a:prstGeom>
        </p:spPr>
      </p:pic>
      <p:pic>
        <p:nvPicPr>
          <p:cNvPr id="7" name="图片 6">
            <a:extLst>
              <a:ext uri="{FF2B5EF4-FFF2-40B4-BE49-F238E27FC236}">
                <a16:creationId xmlns:a16="http://schemas.microsoft.com/office/drawing/2014/main" xmlns="" id="{B49E7C1F-7E83-4890-805E-144C1C1BF456}"/>
              </a:ext>
            </a:extLst>
          </p:cNvPr>
          <p:cNvPicPr>
            <a:picLocks noChangeAspect="1"/>
          </p:cNvPicPr>
          <p:nvPr/>
        </p:nvPicPr>
        <p:blipFill rotWithShape="1">
          <a:blip r:embed="rId4">
            <a:clrChange>
              <a:clrFrom>
                <a:srgbClr val="FFFFFF"/>
              </a:clrFrom>
              <a:clrTo>
                <a:srgbClr val="FFFFFF">
                  <a:alpha val="0"/>
                </a:srgbClr>
              </a:clrTo>
            </a:clrChange>
          </a:blip>
          <a:srcRect t="1396"/>
          <a:stretch/>
        </p:blipFill>
        <p:spPr>
          <a:xfrm>
            <a:off x="2250281" y="3395603"/>
            <a:ext cx="5467643" cy="2657878"/>
          </a:xfrm>
          <a:prstGeom prst="rect">
            <a:avLst/>
          </a:prstGeom>
        </p:spPr>
      </p:pic>
      <p:sp>
        <p:nvSpPr>
          <p:cNvPr id="9" name="矩形 8">
            <a:extLst>
              <a:ext uri="{FF2B5EF4-FFF2-40B4-BE49-F238E27FC236}">
                <a16:creationId xmlns:a16="http://schemas.microsoft.com/office/drawing/2014/main" xmlns="" id="{343F1F24-A58A-4621-8CF6-93DD4B7FF26F}"/>
              </a:ext>
            </a:extLst>
          </p:cNvPr>
          <p:cNvSpPr/>
          <p:nvPr/>
        </p:nvSpPr>
        <p:spPr>
          <a:xfrm>
            <a:off x="1474691" y="2992347"/>
            <a:ext cx="5955476" cy="400110"/>
          </a:xfrm>
          <a:prstGeom prst="rect">
            <a:avLst/>
          </a:prstGeom>
        </p:spPr>
        <p:txBody>
          <a:bodyPr wrap="none">
            <a:spAutoFit/>
          </a:bodyPr>
          <a:lstStyle/>
          <a:p>
            <a:pPr lvl="0" defTabSz="914400">
              <a:defRPr/>
            </a:pPr>
            <a:r>
              <a:rPr lang="zh-CN" altLang="en-US" sz="2000" dirty="0"/>
              <a:t>关键字为</a:t>
            </a:r>
            <a:r>
              <a:rPr lang="en-US" altLang="zh-CN" sz="2000" dirty="0"/>
              <a:t>10</a:t>
            </a:r>
            <a:r>
              <a:rPr lang="zh-CN" altLang="en-US" sz="2000" dirty="0"/>
              <a:t>位十进制数，哈希地址位为</a:t>
            </a:r>
            <a:r>
              <a:rPr lang="en-US" altLang="zh-CN" sz="2000" dirty="0"/>
              <a:t>3</a:t>
            </a:r>
            <a:r>
              <a:rPr lang="zh-CN" altLang="en-US" sz="2000" dirty="0"/>
              <a:t>位十进制。</a:t>
            </a:r>
          </a:p>
        </p:txBody>
      </p:sp>
    </p:spTree>
    <p:extLst>
      <p:ext uri="{BB962C8B-B14F-4D97-AF65-F5344CB8AC3E}">
        <p14:creationId xmlns:p14="http://schemas.microsoft.com/office/powerpoint/2010/main" val="14375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r>
              <a:rPr lang="en-US" altLang="zh-CN" sz="2800" dirty="0"/>
              <a:t>——</a:t>
            </a:r>
            <a:r>
              <a:rPr lang="zh-CN" altLang="en-US" sz="2800" dirty="0"/>
              <a:t>举例</a:t>
            </a:r>
            <a:r>
              <a:rPr lang="en-US" altLang="zh-CN" sz="2800" dirty="0"/>
              <a:t>2</a:t>
            </a:r>
            <a:r>
              <a:rPr lang="zh-CN" altLang="en-US" sz="2800" dirty="0"/>
              <a:t>）</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14</a:t>
            </a:fld>
            <a:endParaRPr lang="zh-CN" altLang="en-US"/>
          </a:p>
        </p:txBody>
      </p:sp>
      <p:sp>
        <p:nvSpPr>
          <p:cNvPr id="9" name="矩形 8">
            <a:extLst>
              <a:ext uri="{FF2B5EF4-FFF2-40B4-BE49-F238E27FC236}">
                <a16:creationId xmlns:a16="http://schemas.microsoft.com/office/drawing/2014/main" xmlns="" id="{343F1F24-A58A-4621-8CF6-93DD4B7FF26F}"/>
              </a:ext>
            </a:extLst>
          </p:cNvPr>
          <p:cNvSpPr/>
          <p:nvPr/>
        </p:nvSpPr>
        <p:spPr>
          <a:xfrm>
            <a:off x="1474691" y="2992347"/>
            <a:ext cx="5955476" cy="400110"/>
          </a:xfrm>
          <a:prstGeom prst="rect">
            <a:avLst/>
          </a:prstGeom>
        </p:spPr>
        <p:txBody>
          <a:bodyPr wrap="none">
            <a:spAutoFit/>
          </a:bodyPr>
          <a:lstStyle/>
          <a:p>
            <a:pPr lvl="0" defTabSz="914400">
              <a:defRPr/>
            </a:pPr>
            <a:r>
              <a:rPr lang="zh-CN" altLang="en-US" sz="2000" dirty="0"/>
              <a:t>关键字为</a:t>
            </a:r>
            <a:r>
              <a:rPr lang="en-US" altLang="zh-CN" sz="2000" dirty="0"/>
              <a:t>8</a:t>
            </a:r>
            <a:r>
              <a:rPr lang="zh-CN" altLang="en-US" sz="2000" dirty="0"/>
              <a:t>位十进制数，哈希地址位为</a:t>
            </a:r>
            <a:r>
              <a:rPr lang="en-US" altLang="zh-CN" sz="2000" dirty="0"/>
              <a:t>2</a:t>
            </a:r>
            <a:r>
              <a:rPr lang="zh-CN" altLang="en-US" sz="2000" dirty="0"/>
              <a:t>位十进制。</a:t>
            </a:r>
          </a:p>
        </p:txBody>
      </p:sp>
      <p:pic>
        <p:nvPicPr>
          <p:cNvPr id="5" name="图片 4">
            <a:extLst>
              <a:ext uri="{FF2B5EF4-FFF2-40B4-BE49-F238E27FC236}">
                <a16:creationId xmlns:a16="http://schemas.microsoft.com/office/drawing/2014/main" xmlns="" id="{ED535C48-5B4E-4EBD-AB9A-5048000AA11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83913" y="2011127"/>
            <a:ext cx="2720835" cy="3850617"/>
          </a:xfrm>
          <a:prstGeom prst="rect">
            <a:avLst/>
          </a:prstGeom>
        </p:spPr>
      </p:pic>
      <p:pic>
        <p:nvPicPr>
          <p:cNvPr id="10" name="图片 9">
            <a:extLst>
              <a:ext uri="{FF2B5EF4-FFF2-40B4-BE49-F238E27FC236}">
                <a16:creationId xmlns:a16="http://schemas.microsoft.com/office/drawing/2014/main" xmlns="" id="{64600081-7359-43A3-9879-D291D8A385A4}"/>
              </a:ext>
            </a:extLst>
          </p:cNvPr>
          <p:cNvPicPr>
            <a:picLocks noChangeAspect="1"/>
          </p:cNvPicPr>
          <p:nvPr/>
        </p:nvPicPr>
        <p:blipFill>
          <a:blip r:embed="rId4"/>
          <a:stretch>
            <a:fillRect/>
          </a:stretch>
        </p:blipFill>
        <p:spPr>
          <a:xfrm>
            <a:off x="8726081" y="2715237"/>
            <a:ext cx="165605" cy="3146507"/>
          </a:xfrm>
          <a:prstGeom prst="rect">
            <a:avLst/>
          </a:prstGeom>
        </p:spPr>
      </p:pic>
      <p:pic>
        <p:nvPicPr>
          <p:cNvPr id="11" name="图片 10">
            <a:extLst>
              <a:ext uri="{FF2B5EF4-FFF2-40B4-BE49-F238E27FC236}">
                <a16:creationId xmlns:a16="http://schemas.microsoft.com/office/drawing/2014/main" xmlns="" id="{5F1BE543-D689-4499-BC06-65B8CE006715}"/>
              </a:ext>
            </a:extLst>
          </p:cNvPr>
          <p:cNvPicPr>
            <a:picLocks noChangeAspect="1"/>
          </p:cNvPicPr>
          <p:nvPr/>
        </p:nvPicPr>
        <p:blipFill>
          <a:blip r:embed="rId4"/>
          <a:stretch>
            <a:fillRect/>
          </a:stretch>
        </p:blipFill>
        <p:spPr>
          <a:xfrm>
            <a:off x="10021786" y="2715237"/>
            <a:ext cx="165605" cy="3146507"/>
          </a:xfrm>
          <a:prstGeom prst="rect">
            <a:avLst/>
          </a:prstGeom>
        </p:spPr>
      </p:pic>
      <p:pic>
        <p:nvPicPr>
          <p:cNvPr id="12" name="图片 11">
            <a:extLst>
              <a:ext uri="{FF2B5EF4-FFF2-40B4-BE49-F238E27FC236}">
                <a16:creationId xmlns:a16="http://schemas.microsoft.com/office/drawing/2014/main" xmlns="" id="{A352A1BA-F748-4761-BB78-177E288EFF2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3473" y="3465544"/>
            <a:ext cx="6053111" cy="2586137"/>
          </a:xfrm>
          <a:prstGeom prst="rect">
            <a:avLst/>
          </a:prstGeom>
        </p:spPr>
      </p:pic>
    </p:spTree>
    <p:extLst>
      <p:ext uri="{BB962C8B-B14F-4D97-AF65-F5344CB8AC3E}">
        <p14:creationId xmlns:p14="http://schemas.microsoft.com/office/powerpoint/2010/main" val="34128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二、哈希函数（数字分析法</a:t>
            </a:r>
            <a:r>
              <a:rPr lang="en-US" altLang="zh-CN" sz="2800" dirty="0"/>
              <a:t>——</a:t>
            </a:r>
            <a:r>
              <a:rPr lang="zh-CN" altLang="en-US" sz="2800" dirty="0"/>
              <a:t>特性）</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15</a:t>
            </a:fld>
            <a:endParaRPr lang="zh-CN" altLang="en-US"/>
          </a:p>
        </p:txBody>
      </p:sp>
      <p:pic>
        <p:nvPicPr>
          <p:cNvPr id="6" name="图片 5">
            <a:extLst>
              <a:ext uri="{FF2B5EF4-FFF2-40B4-BE49-F238E27FC236}">
                <a16:creationId xmlns:a16="http://schemas.microsoft.com/office/drawing/2014/main" xmlns="" id="{9862B012-720D-42A9-BBBC-3D9D4243DE0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2974360"/>
            <a:ext cx="7653675" cy="827118"/>
          </a:xfrm>
          <a:prstGeom prst="rect">
            <a:avLst/>
          </a:prstGeom>
        </p:spPr>
      </p:pic>
      <p:pic>
        <p:nvPicPr>
          <p:cNvPr id="7" name="图片 6">
            <a:extLst>
              <a:ext uri="{FF2B5EF4-FFF2-40B4-BE49-F238E27FC236}">
                <a16:creationId xmlns:a16="http://schemas.microsoft.com/office/drawing/2014/main" xmlns="" id="{76A786C4-3E00-4023-AD4D-B32784DB6D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3905191"/>
            <a:ext cx="5736527" cy="352766"/>
          </a:xfrm>
          <a:prstGeom prst="rect">
            <a:avLst/>
          </a:prstGeom>
        </p:spPr>
      </p:pic>
      <p:pic>
        <p:nvPicPr>
          <p:cNvPr id="13" name="图片 12">
            <a:extLst>
              <a:ext uri="{FF2B5EF4-FFF2-40B4-BE49-F238E27FC236}">
                <a16:creationId xmlns:a16="http://schemas.microsoft.com/office/drawing/2014/main" xmlns="" id="{61911C88-AF60-461D-BF9A-BB330E444809}"/>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241072" y="4689689"/>
            <a:ext cx="7589382" cy="852490"/>
          </a:xfrm>
          <a:prstGeom prst="rect">
            <a:avLst/>
          </a:prstGeom>
        </p:spPr>
      </p:pic>
    </p:spTree>
    <p:extLst>
      <p:ext uri="{BB962C8B-B14F-4D97-AF65-F5344CB8AC3E}">
        <p14:creationId xmlns:p14="http://schemas.microsoft.com/office/powerpoint/2010/main" val="399260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endParaRPr lang="en-US" altLang="zh-CN" sz="2800" dirty="0"/>
          </a:p>
          <a:p>
            <a:pPr lvl="1"/>
            <a:r>
              <a:rPr lang="zh-CN" altLang="en-US" sz="2600" dirty="0"/>
              <a:t>以关键字的</a:t>
            </a:r>
            <a:r>
              <a:rPr lang="zh-CN" altLang="en-US" sz="2600" dirty="0">
                <a:solidFill>
                  <a:srgbClr val="00B0F0"/>
                </a:solidFill>
              </a:rPr>
              <a:t>平方值的中间几位</a:t>
            </a:r>
            <a:r>
              <a:rPr lang="zh-CN" altLang="en-US" sz="2600" dirty="0"/>
              <a:t>作为存储地址。</a:t>
            </a:r>
            <a:endParaRPr lang="en-US" altLang="zh-CN" sz="2600" dirty="0"/>
          </a:p>
          <a:p>
            <a:pPr lvl="1"/>
            <a:r>
              <a:rPr lang="zh-CN" altLang="en-US" sz="2600" dirty="0"/>
              <a:t>（</a:t>
            </a:r>
            <a:r>
              <a:rPr lang="en-US" altLang="zh-CN" sz="2600" dirty="0"/>
              <a:t>1</a:t>
            </a:r>
            <a:r>
              <a:rPr lang="zh-CN" altLang="en-US" sz="2600" dirty="0"/>
              <a:t>）平方值：</a:t>
            </a:r>
            <a:endParaRPr lang="en-US" altLang="zh-CN" sz="2600" dirty="0"/>
          </a:p>
          <a:p>
            <a:pPr lvl="2"/>
            <a:r>
              <a:rPr lang="zh-CN" altLang="en-US" sz="2400" dirty="0"/>
              <a:t>为了“扩大差别”。</a:t>
            </a:r>
            <a:endParaRPr lang="en-US" altLang="zh-CN" sz="2400" dirty="0"/>
          </a:p>
          <a:p>
            <a:pPr lvl="1"/>
            <a:r>
              <a:rPr lang="zh-CN" altLang="en-US" sz="2600" dirty="0"/>
              <a:t>（</a:t>
            </a:r>
            <a:r>
              <a:rPr lang="en-US" altLang="zh-CN" sz="2600" dirty="0"/>
              <a:t>2</a:t>
            </a:r>
            <a:r>
              <a:rPr lang="zh-CN" altLang="en-US" sz="2600" dirty="0"/>
              <a:t>）中间几位：</a:t>
            </a:r>
            <a:endParaRPr lang="en-US" altLang="zh-CN" sz="2600" dirty="0"/>
          </a:p>
          <a:p>
            <a:pPr lvl="2"/>
            <a:r>
              <a:rPr lang="zh-CN" altLang="en-US" sz="2400" dirty="0"/>
              <a:t>为了受整个关键字的各个位的影响。</a:t>
            </a:r>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16</a:t>
            </a:fld>
            <a:endParaRPr lang="zh-CN" altLang="en-US"/>
          </a:p>
        </p:txBody>
      </p:sp>
    </p:spTree>
    <p:extLst>
      <p:ext uri="{BB962C8B-B14F-4D97-AF65-F5344CB8AC3E}">
        <p14:creationId xmlns:p14="http://schemas.microsoft.com/office/powerpoint/2010/main" val="32936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r>
              <a:rPr lang="en-US" altLang="zh-CN" sz="2800" dirty="0"/>
              <a:t>——</a:t>
            </a:r>
            <a:r>
              <a:rPr lang="zh-CN" altLang="en-US" sz="2800" dirty="0"/>
              <a:t>举例）</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17</a:t>
            </a:fld>
            <a:endParaRPr lang="zh-CN" altLang="en-US"/>
          </a:p>
        </p:txBody>
      </p:sp>
      <p:pic>
        <p:nvPicPr>
          <p:cNvPr id="5" name="图片 4">
            <a:extLst>
              <a:ext uri="{FF2B5EF4-FFF2-40B4-BE49-F238E27FC236}">
                <a16:creationId xmlns:a16="http://schemas.microsoft.com/office/drawing/2014/main" xmlns="" id="{347A683A-B47B-4D7D-964E-A618168E1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95439" y="2997040"/>
            <a:ext cx="6248399" cy="512069"/>
          </a:xfrm>
          <a:prstGeom prst="rect">
            <a:avLst/>
          </a:prstGeom>
        </p:spPr>
      </p:pic>
      <p:pic>
        <p:nvPicPr>
          <p:cNvPr id="6" name="图片 5">
            <a:extLst>
              <a:ext uri="{FF2B5EF4-FFF2-40B4-BE49-F238E27FC236}">
                <a16:creationId xmlns:a16="http://schemas.microsoft.com/office/drawing/2014/main" xmlns="" id="{47853728-E2B8-419F-9B83-121764C941B8}"/>
              </a:ext>
            </a:extLst>
          </p:cNvPr>
          <p:cNvPicPr>
            <a:picLocks noChangeAspect="1"/>
          </p:cNvPicPr>
          <p:nvPr/>
        </p:nvPicPr>
        <p:blipFill>
          <a:blip r:embed="rId4">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707357" y="4085817"/>
            <a:ext cx="7196138" cy="1243572"/>
          </a:xfrm>
          <a:prstGeom prst="rect">
            <a:avLst/>
          </a:prstGeom>
        </p:spPr>
      </p:pic>
    </p:spTree>
    <p:extLst>
      <p:ext uri="{BB962C8B-B14F-4D97-AF65-F5344CB8AC3E}">
        <p14:creationId xmlns:p14="http://schemas.microsoft.com/office/powerpoint/2010/main" val="13937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r>
              <a:rPr lang="en-US" altLang="zh-CN" sz="2800" dirty="0"/>
              <a:t>——</a:t>
            </a:r>
            <a:r>
              <a:rPr lang="zh-CN" altLang="en-US" sz="2800" dirty="0"/>
              <a:t>举例）</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18</a:t>
            </a:fld>
            <a:endParaRPr lang="zh-CN" altLang="en-US"/>
          </a:p>
        </p:txBody>
      </p:sp>
      <p:pic>
        <p:nvPicPr>
          <p:cNvPr id="7" name="图片 6">
            <a:extLst>
              <a:ext uri="{FF2B5EF4-FFF2-40B4-BE49-F238E27FC236}">
                <a16:creationId xmlns:a16="http://schemas.microsoft.com/office/drawing/2014/main" xmlns="" id="{67ED7858-3499-45D8-872E-D38E3C7D43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83468" y="3351636"/>
            <a:ext cx="2988469" cy="2789606"/>
          </a:xfrm>
          <a:prstGeom prst="rect">
            <a:avLst/>
          </a:prstGeom>
        </p:spPr>
      </p:pic>
      <p:pic>
        <p:nvPicPr>
          <p:cNvPr id="9" name="图片 8">
            <a:extLst>
              <a:ext uri="{FF2B5EF4-FFF2-40B4-BE49-F238E27FC236}">
                <a16:creationId xmlns:a16="http://schemas.microsoft.com/office/drawing/2014/main" xmlns="" id="{115D9082-4A23-4C4C-A2FA-FB1BB0414D30}"/>
              </a:ext>
            </a:extLst>
          </p:cNvPr>
          <p:cNvPicPr>
            <a:picLocks noChangeAspect="1"/>
          </p:cNvPicPr>
          <p:nvPr/>
        </p:nvPicPr>
        <p:blipFill>
          <a:blip r:embed="rId4">
            <a:clrChange>
              <a:clrFrom>
                <a:srgbClr val="FFFFFF"/>
              </a:clrFrom>
              <a:clrTo>
                <a:srgbClr val="FFFFFF">
                  <a:alpha val="0"/>
                </a:srgbClr>
              </a:clrTo>
            </a:clrChange>
            <a:duotone>
              <a:prstClr val="black"/>
              <a:srgbClr val="FF0000">
                <a:tint val="45000"/>
                <a:satMod val="400000"/>
              </a:srgbClr>
            </a:duotone>
          </a:blip>
          <a:stretch>
            <a:fillRect/>
          </a:stretch>
        </p:blipFill>
        <p:spPr>
          <a:xfrm>
            <a:off x="1083468" y="2914385"/>
            <a:ext cx="2870390" cy="275687"/>
          </a:xfrm>
          <a:prstGeom prst="rect">
            <a:avLst/>
          </a:prstGeom>
        </p:spPr>
      </p:pic>
      <p:pic>
        <p:nvPicPr>
          <p:cNvPr id="10" name="图片 9">
            <a:extLst>
              <a:ext uri="{FF2B5EF4-FFF2-40B4-BE49-F238E27FC236}">
                <a16:creationId xmlns:a16="http://schemas.microsoft.com/office/drawing/2014/main" xmlns="" id="{77E78CFE-8AA9-41D2-B85B-7830460040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164806" y="3351636"/>
            <a:ext cx="2821782" cy="2725035"/>
          </a:xfrm>
          <a:prstGeom prst="rect">
            <a:avLst/>
          </a:prstGeom>
        </p:spPr>
      </p:pic>
      <p:pic>
        <p:nvPicPr>
          <p:cNvPr id="11" name="图片 10">
            <a:extLst>
              <a:ext uri="{FF2B5EF4-FFF2-40B4-BE49-F238E27FC236}">
                <a16:creationId xmlns:a16="http://schemas.microsoft.com/office/drawing/2014/main" xmlns="" id="{5419B9ED-310D-43AD-96F3-229C1FFF7F6F}"/>
              </a:ext>
            </a:extLst>
          </p:cNvPr>
          <p:cNvPicPr>
            <a:picLocks noChangeAspect="1"/>
          </p:cNvPicPr>
          <p:nvPr/>
        </p:nvPicPr>
        <p:blipFill>
          <a:blip r:embed="rId6">
            <a:clrChange>
              <a:clrFrom>
                <a:srgbClr val="FFFFFF"/>
              </a:clrFrom>
              <a:clrTo>
                <a:srgbClr val="FFFFFF">
                  <a:alpha val="0"/>
                </a:srgbClr>
              </a:clrTo>
            </a:clrChange>
            <a:duotone>
              <a:prstClr val="black"/>
              <a:schemeClr val="accent1">
                <a:tint val="45000"/>
                <a:satMod val="400000"/>
              </a:schemeClr>
            </a:duotone>
          </a:blip>
          <a:stretch>
            <a:fillRect/>
          </a:stretch>
        </p:blipFill>
        <p:spPr>
          <a:xfrm>
            <a:off x="5157850" y="2842208"/>
            <a:ext cx="835693" cy="365616"/>
          </a:xfrm>
          <a:prstGeom prst="rect">
            <a:avLst/>
          </a:prstGeom>
        </p:spPr>
      </p:pic>
      <p:pic>
        <p:nvPicPr>
          <p:cNvPr id="13" name="图片 12">
            <a:extLst>
              <a:ext uri="{FF2B5EF4-FFF2-40B4-BE49-F238E27FC236}">
                <a16:creationId xmlns:a16="http://schemas.microsoft.com/office/drawing/2014/main" xmlns="" id="{36961209-12E4-4BED-B14A-96D5E8A7956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1249" y="3423813"/>
            <a:ext cx="1045226" cy="2652858"/>
          </a:xfrm>
          <a:prstGeom prst="rect">
            <a:avLst/>
          </a:prstGeom>
        </p:spPr>
      </p:pic>
    </p:spTree>
    <p:extLst>
      <p:ext uri="{BB962C8B-B14F-4D97-AF65-F5344CB8AC3E}">
        <p14:creationId xmlns:p14="http://schemas.microsoft.com/office/powerpoint/2010/main" val="94980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二、哈希函数（平方取中法</a:t>
            </a:r>
            <a:r>
              <a:rPr lang="en-US" altLang="zh-CN" sz="2800" dirty="0"/>
              <a:t>——</a:t>
            </a:r>
            <a:r>
              <a:rPr lang="zh-CN" altLang="en-US" sz="2800" dirty="0"/>
              <a:t>特性）</a:t>
            </a:r>
            <a:endParaRPr lang="en-US" altLang="zh-CN" sz="2800" dirty="0"/>
          </a:p>
          <a:p>
            <a:pPr lvl="1"/>
            <a:r>
              <a:rPr lang="zh-CN" altLang="en-US" sz="2600" dirty="0"/>
              <a:t>平方取中法是</a:t>
            </a:r>
            <a:r>
              <a:rPr lang="zh-CN" altLang="en-US" sz="2600" dirty="0">
                <a:solidFill>
                  <a:srgbClr val="FF0000"/>
                </a:solidFill>
              </a:rPr>
              <a:t>较常用</a:t>
            </a:r>
            <a:r>
              <a:rPr lang="zh-CN" altLang="en-US" sz="2600" dirty="0"/>
              <a:t>的构造哈希函数的方法。</a:t>
            </a:r>
            <a:endParaRPr lang="en-US" altLang="zh-CN" sz="2600" dirty="0"/>
          </a:p>
          <a:p>
            <a:pPr lvl="1"/>
            <a:r>
              <a:rPr lang="zh-CN" altLang="en-US" sz="2600" dirty="0"/>
              <a:t>适合于关键字中每一位都某些数字重复出现且频度很高的情况。</a:t>
            </a:r>
            <a:endParaRPr lang="en-US" altLang="zh-CN" sz="2600" dirty="0"/>
          </a:p>
          <a:p>
            <a:pPr lvl="1"/>
            <a:r>
              <a:rPr lang="zh-CN" altLang="en-US" sz="2600" dirty="0"/>
              <a:t>中间所取得位数由哈希表长（地址范围）决定。</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19</a:t>
            </a:fld>
            <a:endParaRPr lang="zh-CN" altLang="en-US"/>
          </a:p>
        </p:txBody>
      </p:sp>
    </p:spTree>
    <p:extLst>
      <p:ext uri="{BB962C8B-B14F-4D97-AF65-F5344CB8AC3E}">
        <p14:creationId xmlns:p14="http://schemas.microsoft.com/office/powerpoint/2010/main" val="233170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一、哈希表（散列表）</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a:t>
            </a:fld>
            <a:endParaRPr lang="zh-CN" altLang="en-US"/>
          </a:p>
        </p:txBody>
      </p:sp>
      <p:pic>
        <p:nvPicPr>
          <p:cNvPr id="6" name="图片 5">
            <a:extLst>
              <a:ext uri="{FF2B5EF4-FFF2-40B4-BE49-F238E27FC236}">
                <a16:creationId xmlns:a16="http://schemas.microsoft.com/office/drawing/2014/main" xmlns="" id="{D7D876B8-57BF-4429-AAC8-C67A64526B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295597"/>
            <a:ext cx="8041904" cy="1787763"/>
          </a:xfrm>
          <a:prstGeom prst="rect">
            <a:avLst/>
          </a:prstGeom>
        </p:spPr>
      </p:pic>
    </p:spTree>
    <p:extLst>
      <p:ext uri="{BB962C8B-B14F-4D97-AF65-F5344CB8AC3E}">
        <p14:creationId xmlns:p14="http://schemas.microsoft.com/office/powerpoint/2010/main" val="263125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二、哈希函数（折叠法）</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20</a:t>
            </a:fld>
            <a:endParaRPr lang="zh-CN" altLang="en-US"/>
          </a:p>
        </p:txBody>
      </p:sp>
      <p:pic>
        <p:nvPicPr>
          <p:cNvPr id="5" name="图片 4">
            <a:extLst>
              <a:ext uri="{FF2B5EF4-FFF2-40B4-BE49-F238E27FC236}">
                <a16:creationId xmlns:a16="http://schemas.microsoft.com/office/drawing/2014/main" xmlns="" id="{083C18BE-070B-47CF-A747-9E0384C39814}"/>
              </a:ext>
            </a:extLst>
          </p:cNvPr>
          <p:cNvPicPr>
            <a:picLocks noChangeAspect="1"/>
          </p:cNvPicPr>
          <p:nvPr/>
        </p:nvPicPr>
        <p:blipFill rotWithShape="1">
          <a:blip r:embed="rId3">
            <a:clrChange>
              <a:clrFrom>
                <a:srgbClr val="FFFFFF"/>
              </a:clrFrom>
              <a:clrTo>
                <a:srgbClr val="FFFFFF">
                  <a:alpha val="0"/>
                </a:srgbClr>
              </a:clrTo>
            </a:clrChange>
          </a:blip>
          <a:srcRect l="4239"/>
          <a:stretch/>
        </p:blipFill>
        <p:spPr>
          <a:xfrm>
            <a:off x="2621757" y="2889197"/>
            <a:ext cx="7100887" cy="1320443"/>
          </a:xfrm>
          <a:prstGeom prst="rect">
            <a:avLst/>
          </a:prstGeom>
        </p:spPr>
      </p:pic>
      <p:pic>
        <p:nvPicPr>
          <p:cNvPr id="6" name="图片 5">
            <a:extLst>
              <a:ext uri="{FF2B5EF4-FFF2-40B4-BE49-F238E27FC236}">
                <a16:creationId xmlns:a16="http://schemas.microsoft.com/office/drawing/2014/main" xmlns="" id="{1BB5ABDE-843B-4EE5-B9CE-C44E63FCCC40}"/>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1762124" y="4217228"/>
            <a:ext cx="1602582" cy="532245"/>
          </a:xfrm>
          <a:prstGeom prst="rect">
            <a:avLst/>
          </a:prstGeom>
        </p:spPr>
      </p:pic>
      <p:pic>
        <p:nvPicPr>
          <p:cNvPr id="7" name="图片 6">
            <a:extLst>
              <a:ext uri="{FF2B5EF4-FFF2-40B4-BE49-F238E27FC236}">
                <a16:creationId xmlns:a16="http://schemas.microsoft.com/office/drawing/2014/main" xmlns="" id="{A024CB53-463E-426F-B8B5-C007EC0123F6}"/>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7390601" y="4335309"/>
            <a:ext cx="1685926" cy="466585"/>
          </a:xfrm>
          <a:prstGeom prst="rect">
            <a:avLst/>
          </a:prstGeom>
        </p:spPr>
      </p:pic>
      <p:pic>
        <p:nvPicPr>
          <p:cNvPr id="9" name="图片 8">
            <a:extLst>
              <a:ext uri="{FF2B5EF4-FFF2-40B4-BE49-F238E27FC236}">
                <a16:creationId xmlns:a16="http://schemas.microsoft.com/office/drawing/2014/main" xmlns="" id="{319831CE-33C5-4042-8C27-AC41BFCE936C}"/>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blip>
          <a:stretch>
            <a:fillRect/>
          </a:stretch>
        </p:blipFill>
        <p:spPr>
          <a:xfrm>
            <a:off x="480060" y="4953731"/>
            <a:ext cx="4652379" cy="377496"/>
          </a:xfrm>
          <a:prstGeom prst="rect">
            <a:avLst/>
          </a:prstGeom>
        </p:spPr>
      </p:pic>
      <p:pic>
        <p:nvPicPr>
          <p:cNvPr id="10" name="图片 9">
            <a:extLst>
              <a:ext uri="{FF2B5EF4-FFF2-40B4-BE49-F238E27FC236}">
                <a16:creationId xmlns:a16="http://schemas.microsoft.com/office/drawing/2014/main" xmlns="" id="{BB7E3667-5470-48E7-ACA4-3D9AD988860C}"/>
              </a:ext>
            </a:extLst>
          </p:cNvPr>
          <p:cNvPicPr>
            <a:picLocks noChangeAspect="1"/>
          </p:cNvPicPr>
          <p:nvPr/>
        </p:nvPicPr>
        <p:blipFill>
          <a:blip r:embed="rId7">
            <a:clrChange>
              <a:clrFrom>
                <a:srgbClr val="FFFFFF"/>
              </a:clrFrom>
              <a:clrTo>
                <a:srgbClr val="FFFFFF">
                  <a:alpha val="0"/>
                </a:srgbClr>
              </a:clrTo>
            </a:clrChange>
            <a:duotone>
              <a:schemeClr val="accent3">
                <a:shade val="45000"/>
                <a:satMod val="135000"/>
              </a:schemeClr>
              <a:prstClr val="white"/>
            </a:duotone>
          </a:blip>
          <a:stretch>
            <a:fillRect/>
          </a:stretch>
        </p:blipFill>
        <p:spPr>
          <a:xfrm>
            <a:off x="6096000" y="4936336"/>
            <a:ext cx="5016045" cy="377496"/>
          </a:xfrm>
          <a:prstGeom prst="rect">
            <a:avLst/>
          </a:prstGeom>
        </p:spPr>
      </p:pic>
      <p:pic>
        <p:nvPicPr>
          <p:cNvPr id="11" name="图片 10">
            <a:extLst>
              <a:ext uri="{FF2B5EF4-FFF2-40B4-BE49-F238E27FC236}">
                <a16:creationId xmlns:a16="http://schemas.microsoft.com/office/drawing/2014/main" xmlns="" id="{01178FD8-87D0-4AC3-9DDD-63E591365B98}"/>
              </a:ext>
            </a:extLst>
          </p:cNvPr>
          <p:cNvPicPr>
            <a:picLocks noChangeAspect="1"/>
          </p:cNvPicPr>
          <p:nvPr/>
        </p:nvPicPr>
        <p:blipFill>
          <a:blip r:embed="rId8">
            <a:clrChange>
              <a:clrFrom>
                <a:srgbClr val="FFFFFF"/>
              </a:clrFrom>
              <a:clrTo>
                <a:srgbClr val="FFFFFF">
                  <a:alpha val="0"/>
                </a:srgbClr>
              </a:clrTo>
            </a:clrChange>
            <a:duotone>
              <a:schemeClr val="accent3">
                <a:shade val="45000"/>
                <a:satMod val="135000"/>
              </a:schemeClr>
              <a:prstClr val="white"/>
            </a:duotone>
          </a:blip>
          <a:stretch>
            <a:fillRect/>
          </a:stretch>
        </p:blipFill>
        <p:spPr>
          <a:xfrm>
            <a:off x="6096000" y="5331227"/>
            <a:ext cx="1103671" cy="391302"/>
          </a:xfrm>
          <a:prstGeom prst="rect">
            <a:avLst/>
          </a:prstGeom>
        </p:spPr>
      </p:pic>
    </p:spTree>
    <p:extLst>
      <p:ext uri="{BB962C8B-B14F-4D97-AF65-F5344CB8AC3E}">
        <p14:creationId xmlns:p14="http://schemas.microsoft.com/office/powerpoint/2010/main" val="21194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二、哈希函数（折叠法</a:t>
            </a:r>
            <a:r>
              <a:rPr lang="en-US" altLang="zh-CN" sz="2800" dirty="0"/>
              <a:t>——</a:t>
            </a:r>
            <a:r>
              <a:rPr lang="zh-CN" altLang="en-US" sz="2800" dirty="0"/>
              <a:t>举例）</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21</a:t>
            </a:fld>
            <a:endParaRPr lang="zh-CN" altLang="en-US"/>
          </a:p>
        </p:txBody>
      </p:sp>
      <p:pic>
        <p:nvPicPr>
          <p:cNvPr id="12" name="图片 11">
            <a:extLst>
              <a:ext uri="{FF2B5EF4-FFF2-40B4-BE49-F238E27FC236}">
                <a16:creationId xmlns:a16="http://schemas.microsoft.com/office/drawing/2014/main" xmlns="" id="{EB590577-3191-4C76-8C24-AE9A90B8F9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18638" y="3008100"/>
            <a:ext cx="5762625" cy="390525"/>
          </a:xfrm>
          <a:prstGeom prst="rect">
            <a:avLst/>
          </a:prstGeom>
        </p:spPr>
      </p:pic>
      <p:pic>
        <p:nvPicPr>
          <p:cNvPr id="13" name="图片 12">
            <a:extLst>
              <a:ext uri="{FF2B5EF4-FFF2-40B4-BE49-F238E27FC236}">
                <a16:creationId xmlns:a16="http://schemas.microsoft.com/office/drawing/2014/main" xmlns="" id="{6FD8237F-7AB6-46E9-9C2D-AE0D3F77D3DE}"/>
              </a:ext>
            </a:extLst>
          </p:cNvPr>
          <p:cNvPicPr>
            <a:picLocks noChangeAspect="1"/>
          </p:cNvPicPr>
          <p:nvPr/>
        </p:nvPicPr>
        <p:blipFill>
          <a:blip r:embed="rId4">
            <a:clrChange>
              <a:clrFrom>
                <a:srgbClr val="FFFFFF"/>
              </a:clrFrom>
              <a:clrTo>
                <a:srgbClr val="FFFFFF">
                  <a:alpha val="0"/>
                </a:srgbClr>
              </a:clrTo>
            </a:clrChange>
            <a:duotone>
              <a:prstClr val="black"/>
              <a:schemeClr val="accent1">
                <a:tint val="45000"/>
                <a:satMod val="400000"/>
              </a:schemeClr>
            </a:duotone>
          </a:blip>
          <a:stretch>
            <a:fillRect/>
          </a:stretch>
        </p:blipFill>
        <p:spPr>
          <a:xfrm>
            <a:off x="2128837" y="5783511"/>
            <a:ext cx="1214438" cy="291064"/>
          </a:xfrm>
          <a:prstGeom prst="rect">
            <a:avLst/>
          </a:prstGeom>
        </p:spPr>
      </p:pic>
      <p:pic>
        <p:nvPicPr>
          <p:cNvPr id="14" name="图片 13">
            <a:extLst>
              <a:ext uri="{FF2B5EF4-FFF2-40B4-BE49-F238E27FC236}">
                <a16:creationId xmlns:a16="http://schemas.microsoft.com/office/drawing/2014/main" xmlns="" id="{268B8688-ABD0-413E-A9B6-6767A5DB8A3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19250" y="3558723"/>
            <a:ext cx="2088357" cy="2208232"/>
          </a:xfrm>
          <a:prstGeom prst="rect">
            <a:avLst/>
          </a:prstGeom>
        </p:spPr>
      </p:pic>
      <p:pic>
        <p:nvPicPr>
          <p:cNvPr id="15" name="图片 14">
            <a:extLst>
              <a:ext uri="{FF2B5EF4-FFF2-40B4-BE49-F238E27FC236}">
                <a16:creationId xmlns:a16="http://schemas.microsoft.com/office/drawing/2014/main" xmlns="" id="{77698807-2F59-4021-B9C2-7EEC039E5BC0}"/>
              </a:ext>
            </a:extLst>
          </p:cNvPr>
          <p:cNvPicPr>
            <a:picLocks noChangeAspect="1"/>
          </p:cNvPicPr>
          <p:nvPr/>
        </p:nvPicPr>
        <p:blipFill>
          <a:blip r:embed="rId6">
            <a:clrChange>
              <a:clrFrom>
                <a:srgbClr val="FFFFFF"/>
              </a:clrFrom>
              <a:clrTo>
                <a:srgbClr val="FFFFFF">
                  <a:alpha val="0"/>
                </a:srgbClr>
              </a:clrTo>
            </a:clrChange>
            <a:duotone>
              <a:prstClr val="black"/>
              <a:schemeClr val="accent1">
                <a:tint val="45000"/>
                <a:satMod val="400000"/>
              </a:schemeClr>
            </a:duotone>
          </a:blip>
          <a:stretch>
            <a:fillRect/>
          </a:stretch>
        </p:blipFill>
        <p:spPr>
          <a:xfrm>
            <a:off x="7262013" y="5766955"/>
            <a:ext cx="1283494" cy="346598"/>
          </a:xfrm>
          <a:prstGeom prst="rect">
            <a:avLst/>
          </a:prstGeom>
        </p:spPr>
      </p:pic>
      <p:pic>
        <p:nvPicPr>
          <p:cNvPr id="16" name="图片 15">
            <a:extLst>
              <a:ext uri="{FF2B5EF4-FFF2-40B4-BE49-F238E27FC236}">
                <a16:creationId xmlns:a16="http://schemas.microsoft.com/office/drawing/2014/main" xmlns="" id="{F88FCA30-E246-4F27-AD9F-80F7F640F66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824663" y="3558723"/>
            <a:ext cx="1970480" cy="2076993"/>
          </a:xfrm>
          <a:prstGeom prst="rect">
            <a:avLst/>
          </a:prstGeom>
        </p:spPr>
      </p:pic>
    </p:spTree>
    <p:extLst>
      <p:ext uri="{BB962C8B-B14F-4D97-AF65-F5344CB8AC3E}">
        <p14:creationId xmlns:p14="http://schemas.microsoft.com/office/powerpoint/2010/main" val="294840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二、哈希函数（折叠法</a:t>
            </a:r>
            <a:r>
              <a:rPr lang="en-US" altLang="zh-CN" sz="2800" dirty="0"/>
              <a:t>——</a:t>
            </a:r>
            <a:r>
              <a:rPr lang="zh-CN" altLang="en-US" sz="2800" dirty="0"/>
              <a:t>特性）</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22</a:t>
            </a:fld>
            <a:endParaRPr lang="zh-CN" altLang="en-US"/>
          </a:p>
        </p:txBody>
      </p:sp>
      <p:pic>
        <p:nvPicPr>
          <p:cNvPr id="5" name="图片 4">
            <a:extLst>
              <a:ext uri="{FF2B5EF4-FFF2-40B4-BE49-F238E27FC236}">
                <a16:creationId xmlns:a16="http://schemas.microsoft.com/office/drawing/2014/main" xmlns="" id="{742EA996-AF67-4CBF-A2E2-A65E04D4E0A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087880"/>
            <a:ext cx="7329434" cy="900674"/>
          </a:xfrm>
          <a:prstGeom prst="rect">
            <a:avLst/>
          </a:prstGeom>
        </p:spPr>
      </p:pic>
    </p:spTree>
    <p:extLst>
      <p:ext uri="{BB962C8B-B14F-4D97-AF65-F5344CB8AC3E}">
        <p14:creationId xmlns:p14="http://schemas.microsoft.com/office/powerpoint/2010/main" val="263021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二、哈希函数（除留余数法）</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23</a:t>
            </a:fld>
            <a:endParaRPr lang="zh-CN" altLang="en-US"/>
          </a:p>
        </p:txBody>
      </p:sp>
      <p:pic>
        <p:nvPicPr>
          <p:cNvPr id="6" name="图片 5">
            <a:extLst>
              <a:ext uri="{FF2B5EF4-FFF2-40B4-BE49-F238E27FC236}">
                <a16:creationId xmlns:a16="http://schemas.microsoft.com/office/drawing/2014/main" xmlns="" id="{607D376D-DD12-4335-80F0-E277BB6BB3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021858"/>
            <a:ext cx="7550890" cy="830986"/>
          </a:xfrm>
          <a:prstGeom prst="rect">
            <a:avLst/>
          </a:prstGeom>
        </p:spPr>
      </p:pic>
      <p:pic>
        <p:nvPicPr>
          <p:cNvPr id="7" name="图片 6">
            <a:extLst>
              <a:ext uri="{FF2B5EF4-FFF2-40B4-BE49-F238E27FC236}">
                <a16:creationId xmlns:a16="http://schemas.microsoft.com/office/drawing/2014/main" xmlns="" id="{8013E464-EDA1-4FBD-AF64-3F8B8580E0F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35993" y="4058393"/>
            <a:ext cx="5486401" cy="591281"/>
          </a:xfrm>
          <a:prstGeom prst="rect">
            <a:avLst/>
          </a:prstGeom>
        </p:spPr>
      </p:pic>
      <p:pic>
        <p:nvPicPr>
          <p:cNvPr id="9" name="图片 8">
            <a:extLst>
              <a:ext uri="{FF2B5EF4-FFF2-40B4-BE49-F238E27FC236}">
                <a16:creationId xmlns:a16="http://schemas.microsoft.com/office/drawing/2014/main" xmlns="" id="{0C422470-CC84-44D1-AE35-6F4CF3AAFEB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6873" y="5087218"/>
            <a:ext cx="6398420" cy="369340"/>
          </a:xfrm>
          <a:prstGeom prst="rect">
            <a:avLst/>
          </a:prstGeom>
        </p:spPr>
      </p:pic>
    </p:spTree>
    <p:extLst>
      <p:ext uri="{BB962C8B-B14F-4D97-AF65-F5344CB8AC3E}">
        <p14:creationId xmlns:p14="http://schemas.microsoft.com/office/powerpoint/2010/main" val="296478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二、哈希函数（除留余数法</a:t>
            </a:r>
            <a:r>
              <a:rPr lang="en-US" altLang="zh-CN" sz="2800" dirty="0"/>
              <a:t>——p</a:t>
            </a:r>
            <a:r>
              <a:rPr lang="zh-CN" altLang="en-US" sz="2800" dirty="0"/>
              <a:t>的值）</a:t>
            </a:r>
            <a:endParaRPr lang="en-US" altLang="zh-CN" sz="2800" dirty="0"/>
          </a:p>
          <a:p>
            <a:pPr lvl="1"/>
            <a:r>
              <a:rPr lang="zh-CN" altLang="en-US" sz="2600" dirty="0"/>
              <a:t>为啥</a:t>
            </a:r>
            <a:r>
              <a:rPr lang="en-US" altLang="zh-CN" sz="2600" dirty="0"/>
              <a:t>p</a:t>
            </a:r>
            <a:r>
              <a:rPr lang="zh-CN" altLang="en-US" sz="2600" dirty="0"/>
              <a:t>最好取素数？</a:t>
            </a:r>
            <a:endParaRPr lang="en-US" altLang="zh-CN" sz="2600" dirty="0"/>
          </a:p>
          <a:p>
            <a:pPr lvl="1"/>
            <a:r>
              <a:rPr lang="zh-CN" altLang="en-US" sz="2600" dirty="0"/>
              <a:t>假设一组关键字为：</a:t>
            </a:r>
            <a:r>
              <a:rPr lang="en-US" altLang="zh-CN" sz="2600" dirty="0"/>
              <a:t>12</a:t>
            </a:r>
            <a:r>
              <a:rPr lang="zh-CN" altLang="en-US" sz="2600" dirty="0"/>
              <a:t>，</a:t>
            </a:r>
            <a:r>
              <a:rPr lang="en-US" altLang="zh-CN" sz="2600" dirty="0"/>
              <a:t>39</a:t>
            </a:r>
            <a:r>
              <a:rPr lang="zh-CN" altLang="en-US" sz="2600" dirty="0"/>
              <a:t>，</a:t>
            </a:r>
            <a:r>
              <a:rPr lang="en-US" altLang="zh-CN" sz="2600" dirty="0"/>
              <a:t>18</a:t>
            </a:r>
            <a:r>
              <a:rPr lang="zh-CN" altLang="en-US" sz="2600" dirty="0"/>
              <a:t>，</a:t>
            </a:r>
            <a:r>
              <a:rPr lang="en-US" altLang="zh-CN" sz="2600" dirty="0"/>
              <a:t>24</a:t>
            </a:r>
            <a:r>
              <a:rPr lang="zh-CN" altLang="en-US" sz="2600" dirty="0"/>
              <a:t>，</a:t>
            </a:r>
            <a:r>
              <a:rPr lang="en-US" altLang="zh-CN" sz="2600" dirty="0"/>
              <a:t>33</a:t>
            </a:r>
            <a:r>
              <a:rPr lang="zh-CN" altLang="en-US" sz="2600" dirty="0"/>
              <a:t>，</a:t>
            </a:r>
            <a:r>
              <a:rPr lang="en-US" altLang="zh-CN" sz="2600" dirty="0"/>
              <a:t>21</a:t>
            </a:r>
          </a:p>
          <a:p>
            <a:pPr lvl="1"/>
            <a:r>
              <a:rPr lang="zh-CN" altLang="en-US" sz="2600" dirty="0"/>
              <a:t>若取</a:t>
            </a:r>
            <a:r>
              <a:rPr lang="en-US" altLang="zh-CN" sz="2600" dirty="0"/>
              <a:t>p=9</a:t>
            </a:r>
            <a:r>
              <a:rPr lang="zh-CN" altLang="en-US" sz="2600" dirty="0"/>
              <a:t>，则他们对应的哈希函数值为</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24</a:t>
            </a:fld>
            <a:endParaRPr lang="zh-CN" altLang="en-US"/>
          </a:p>
        </p:txBody>
      </p:sp>
      <p:pic>
        <p:nvPicPr>
          <p:cNvPr id="5" name="图片 4">
            <a:extLst>
              <a:ext uri="{FF2B5EF4-FFF2-40B4-BE49-F238E27FC236}">
                <a16:creationId xmlns:a16="http://schemas.microsoft.com/office/drawing/2014/main" xmlns="" id="{BC845C89-80FC-42B1-A525-C51BD6D58A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04648" y="4126282"/>
            <a:ext cx="3150395" cy="368537"/>
          </a:xfrm>
          <a:prstGeom prst="rect">
            <a:avLst/>
          </a:prstGeom>
        </p:spPr>
      </p:pic>
      <p:pic>
        <p:nvPicPr>
          <p:cNvPr id="10" name="图片 9">
            <a:extLst>
              <a:ext uri="{FF2B5EF4-FFF2-40B4-BE49-F238E27FC236}">
                <a16:creationId xmlns:a16="http://schemas.microsoft.com/office/drawing/2014/main" xmlns="" id="{57806C95-78EB-49C5-8219-337179417A0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74147" y="4867483"/>
            <a:ext cx="6548384" cy="1103151"/>
          </a:xfrm>
          <a:prstGeom prst="rect">
            <a:avLst/>
          </a:prstGeom>
        </p:spPr>
      </p:pic>
    </p:spTree>
    <p:extLst>
      <p:ext uri="{BB962C8B-B14F-4D97-AF65-F5344CB8AC3E}">
        <p14:creationId xmlns:p14="http://schemas.microsoft.com/office/powerpoint/2010/main" val="201570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二、哈希函数（除留余数法</a:t>
            </a:r>
            <a:r>
              <a:rPr lang="en-US" altLang="zh-CN" sz="2800" dirty="0"/>
              <a:t>——</a:t>
            </a:r>
            <a:r>
              <a:rPr lang="zh-CN" altLang="en-US" sz="2800" dirty="0"/>
              <a:t>特征）</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25</a:t>
            </a:fld>
            <a:endParaRPr lang="zh-CN" altLang="en-US"/>
          </a:p>
        </p:txBody>
      </p:sp>
      <p:pic>
        <p:nvPicPr>
          <p:cNvPr id="6" name="图片 5">
            <a:extLst>
              <a:ext uri="{FF2B5EF4-FFF2-40B4-BE49-F238E27FC236}">
                <a16:creationId xmlns:a16="http://schemas.microsoft.com/office/drawing/2014/main" xmlns="" id="{E84891E4-DD5E-494B-8BAC-C200FD6199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28559" y="3043928"/>
            <a:ext cx="8035287" cy="944625"/>
          </a:xfrm>
          <a:prstGeom prst="rect">
            <a:avLst/>
          </a:prstGeom>
        </p:spPr>
      </p:pic>
      <p:pic>
        <p:nvPicPr>
          <p:cNvPr id="7" name="图片 6">
            <a:extLst>
              <a:ext uri="{FF2B5EF4-FFF2-40B4-BE49-F238E27FC236}">
                <a16:creationId xmlns:a16="http://schemas.microsoft.com/office/drawing/2014/main" xmlns="" id="{ECF50864-300F-43D1-B3CB-676C03FAC9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54818" y="4361476"/>
            <a:ext cx="8035287" cy="949191"/>
          </a:xfrm>
          <a:prstGeom prst="rect">
            <a:avLst/>
          </a:prstGeom>
        </p:spPr>
      </p:pic>
    </p:spTree>
    <p:extLst>
      <p:ext uri="{BB962C8B-B14F-4D97-AF65-F5344CB8AC3E}">
        <p14:creationId xmlns:p14="http://schemas.microsoft.com/office/powerpoint/2010/main" val="1546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9815371" cy="4269600"/>
          </a:xfrm>
        </p:spPr>
        <p:txBody>
          <a:bodyPr>
            <a:normAutofit/>
          </a:bodyPr>
          <a:lstStyle/>
          <a:p>
            <a:r>
              <a:rPr lang="zh-CN" altLang="en-US" sz="2800" dirty="0"/>
              <a:t>三、处理冲突的方法</a:t>
            </a:r>
            <a:endParaRPr lang="en-US" altLang="zh-CN" sz="2800" dirty="0"/>
          </a:p>
          <a:p>
            <a:pPr lvl="1"/>
            <a:r>
              <a:rPr lang="zh-CN" altLang="en-US" sz="2400" dirty="0"/>
              <a:t>“处理冲突”的实际含义是：为产生冲突的地址寻找一个新的（哈希）地址。</a:t>
            </a:r>
            <a:endParaRPr lang="en-US" altLang="zh-CN" sz="2400" dirty="0"/>
          </a:p>
          <a:p>
            <a:pPr lvl="1"/>
            <a:r>
              <a:rPr lang="zh-CN" altLang="en-US" sz="2400" dirty="0"/>
              <a:t>常见的处理冲突方法：</a:t>
            </a:r>
            <a:endParaRPr lang="en-US" altLang="zh-CN" sz="2400" dirty="0"/>
          </a:p>
          <a:p>
            <a:pPr lvl="1"/>
            <a:r>
              <a:rPr lang="en-US" altLang="zh-CN" sz="2400" dirty="0"/>
              <a:t>1.</a:t>
            </a:r>
            <a:r>
              <a:rPr lang="zh-CN" altLang="en-US" sz="2400" dirty="0"/>
              <a:t>开放定址法；</a:t>
            </a:r>
            <a:endParaRPr lang="en-US" altLang="zh-CN" sz="2400" dirty="0"/>
          </a:p>
          <a:p>
            <a:pPr lvl="1"/>
            <a:r>
              <a:rPr lang="en-US" altLang="zh-CN" sz="2400" dirty="0"/>
              <a:t>2.</a:t>
            </a:r>
            <a:r>
              <a:rPr lang="zh-CN" altLang="en-US" sz="2400" dirty="0"/>
              <a:t>再哈希法；</a:t>
            </a:r>
            <a:endParaRPr lang="en-US" altLang="zh-CN" sz="2400" dirty="0"/>
          </a:p>
          <a:p>
            <a:pPr lvl="1"/>
            <a:r>
              <a:rPr lang="en-US" altLang="zh-CN" sz="2400" dirty="0"/>
              <a:t>3.</a:t>
            </a:r>
            <a:r>
              <a:rPr lang="zh-CN" altLang="en-US" sz="2400" dirty="0"/>
              <a:t>链地址法。</a:t>
            </a:r>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26</a:t>
            </a:fld>
            <a:endParaRPr lang="zh-CN" altLang="en-US"/>
          </a:p>
        </p:txBody>
      </p:sp>
    </p:spTree>
    <p:extLst>
      <p:ext uri="{BB962C8B-B14F-4D97-AF65-F5344CB8AC3E}">
        <p14:creationId xmlns:p14="http://schemas.microsoft.com/office/powerpoint/2010/main" val="17337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9815371" cy="4269600"/>
          </a:xfrm>
        </p:spPr>
        <p:txBody>
          <a:bodyPr>
            <a:normAutofit/>
          </a:bodyPr>
          <a:lstStyle/>
          <a:p>
            <a:r>
              <a:rPr lang="zh-CN" altLang="en-US" sz="2800" dirty="0"/>
              <a:t>三、处理冲突的方法（开放定址法）</a:t>
            </a:r>
            <a:endParaRPr lang="en-US" altLang="zh-CN" sz="2800" dirty="0"/>
          </a:p>
          <a:p>
            <a:pPr lvl="1"/>
            <a:r>
              <a:rPr lang="zh-CN" altLang="en-US" sz="2600" dirty="0"/>
              <a:t>为产生冲突的地址</a:t>
            </a:r>
            <a:r>
              <a:rPr lang="en-US" altLang="zh-CN" sz="2600" dirty="0"/>
              <a:t>H(key)</a:t>
            </a:r>
            <a:r>
              <a:rPr lang="zh-CN" altLang="en-US" sz="2600" dirty="0"/>
              <a:t>求得一个地址序列：</a:t>
            </a:r>
            <a:endParaRPr lang="en-US" altLang="zh-CN" sz="2600" dirty="0"/>
          </a:p>
          <a:p>
            <a:pPr lvl="2"/>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27</a:t>
            </a:fld>
            <a:endParaRPr lang="zh-CN" altLang="en-US"/>
          </a:p>
        </p:txBody>
      </p:sp>
      <p:pic>
        <p:nvPicPr>
          <p:cNvPr id="5" name="图片 4">
            <a:extLst>
              <a:ext uri="{FF2B5EF4-FFF2-40B4-BE49-F238E27FC236}">
                <a16:creationId xmlns:a16="http://schemas.microsoft.com/office/drawing/2014/main" xmlns="" id="{83336C2B-CE1D-4B46-B30C-81AB93560E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67023" y="3423813"/>
            <a:ext cx="5725633" cy="499329"/>
          </a:xfrm>
          <a:prstGeom prst="rect">
            <a:avLst/>
          </a:prstGeom>
        </p:spPr>
      </p:pic>
      <p:pic>
        <p:nvPicPr>
          <p:cNvPr id="6" name="图片 5">
            <a:extLst>
              <a:ext uri="{FF2B5EF4-FFF2-40B4-BE49-F238E27FC236}">
                <a16:creationId xmlns:a16="http://schemas.microsoft.com/office/drawing/2014/main" xmlns="" id="{13C7C2F0-231E-4BFA-BA5A-83C0B74576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34585" y="4267349"/>
            <a:ext cx="7336465" cy="454940"/>
          </a:xfrm>
          <a:prstGeom prst="rect">
            <a:avLst/>
          </a:prstGeom>
        </p:spPr>
      </p:pic>
      <p:sp>
        <p:nvSpPr>
          <p:cNvPr id="7" name="矩形 6">
            <a:extLst>
              <a:ext uri="{FF2B5EF4-FFF2-40B4-BE49-F238E27FC236}">
                <a16:creationId xmlns:a16="http://schemas.microsoft.com/office/drawing/2014/main" xmlns="" id="{247D5AD8-6DB1-41B4-BE63-56100E716F5C}"/>
              </a:ext>
            </a:extLst>
          </p:cNvPr>
          <p:cNvSpPr/>
          <p:nvPr/>
        </p:nvSpPr>
        <p:spPr>
          <a:xfrm>
            <a:off x="1594883" y="4199069"/>
            <a:ext cx="1653363" cy="523220"/>
          </a:xfrm>
          <a:prstGeom prst="rect">
            <a:avLst/>
          </a:prstGeom>
        </p:spPr>
        <p:txBody>
          <a:bodyPr wrap="square">
            <a:spAutoFit/>
          </a:bodyPr>
          <a:lstStyle/>
          <a:p>
            <a:pPr lvl="0" defTabSz="914400">
              <a:defRPr/>
            </a:pPr>
            <a:r>
              <a:rPr lang="zh-CN" altLang="en-US" sz="2800" dirty="0"/>
              <a:t>其中</a:t>
            </a:r>
          </a:p>
        </p:txBody>
      </p:sp>
      <p:pic>
        <p:nvPicPr>
          <p:cNvPr id="9" name="图片 8">
            <a:extLst>
              <a:ext uri="{FF2B5EF4-FFF2-40B4-BE49-F238E27FC236}">
                <a16:creationId xmlns:a16="http://schemas.microsoft.com/office/drawing/2014/main" xmlns="" id="{B3A23DE8-8B72-486E-85F7-3292393FB1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70237" y="4790569"/>
            <a:ext cx="3166564" cy="454940"/>
          </a:xfrm>
          <a:prstGeom prst="rect">
            <a:avLst/>
          </a:prstGeom>
        </p:spPr>
      </p:pic>
      <p:pic>
        <p:nvPicPr>
          <p:cNvPr id="10" name="图片 9">
            <a:extLst>
              <a:ext uri="{FF2B5EF4-FFF2-40B4-BE49-F238E27FC236}">
                <a16:creationId xmlns:a16="http://schemas.microsoft.com/office/drawing/2014/main" xmlns="" id="{BDF4AC83-3C13-4587-B354-13B419583A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70237" y="5339869"/>
            <a:ext cx="2419461" cy="467172"/>
          </a:xfrm>
          <a:prstGeom prst="rect">
            <a:avLst/>
          </a:prstGeom>
        </p:spPr>
      </p:pic>
      <p:sp>
        <p:nvSpPr>
          <p:cNvPr id="11" name="矩形 10">
            <a:extLst>
              <a:ext uri="{FF2B5EF4-FFF2-40B4-BE49-F238E27FC236}">
                <a16:creationId xmlns:a16="http://schemas.microsoft.com/office/drawing/2014/main" xmlns="" id="{2ACB98F9-2293-4AC7-84D5-C73029A45427}"/>
              </a:ext>
            </a:extLst>
          </p:cNvPr>
          <p:cNvSpPr/>
          <p:nvPr/>
        </p:nvSpPr>
        <p:spPr>
          <a:xfrm>
            <a:off x="8162230" y="4722289"/>
            <a:ext cx="3363421" cy="461665"/>
          </a:xfrm>
          <a:prstGeom prst="rect">
            <a:avLst/>
          </a:prstGeom>
        </p:spPr>
        <p:txBody>
          <a:bodyPr wrap="none">
            <a:spAutoFit/>
          </a:bodyPr>
          <a:lstStyle/>
          <a:p>
            <a:r>
              <a:rPr lang="zh-CN" altLang="en-US" sz="2400" b="1" dirty="0"/>
              <a:t>（</a:t>
            </a:r>
            <a:r>
              <a:rPr lang="en-US" altLang="zh-CN" sz="2400" b="1" dirty="0" err="1"/>
              <a:t>i</a:t>
            </a:r>
            <a:r>
              <a:rPr lang="zh-CN" altLang="en-US" sz="2400" b="1" dirty="0"/>
              <a:t>可以视为冲突次数）</a:t>
            </a:r>
            <a:endParaRPr lang="zh-CN" altLang="en-US" sz="2400" dirty="0"/>
          </a:p>
        </p:txBody>
      </p:sp>
    </p:spTree>
    <p:extLst>
      <p:ext uri="{BB962C8B-B14F-4D97-AF65-F5344CB8AC3E}">
        <p14:creationId xmlns:p14="http://schemas.microsoft.com/office/powerpoint/2010/main" val="17250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三、处理冲突的方法（开放定址法</a:t>
            </a:r>
            <a:r>
              <a:rPr lang="en-US" altLang="zh-CN" sz="2800" dirty="0"/>
              <a:t>——</a:t>
            </a:r>
            <a:r>
              <a:rPr lang="zh-CN" altLang="en-US" sz="2800" dirty="0">
                <a:solidFill>
                  <a:srgbClr val="FF0000"/>
                </a:solidFill>
              </a:rPr>
              <a:t>线性探测</a:t>
            </a:r>
            <a:r>
              <a:rPr lang="zh-CN" altLang="en-US" sz="2800" dirty="0"/>
              <a:t>）</a:t>
            </a:r>
            <a:endParaRPr lang="en-US" altLang="zh-CN" sz="2800" dirty="0"/>
          </a:p>
          <a:p>
            <a:pPr lvl="1"/>
            <a:r>
              <a:rPr lang="zh-CN" altLang="en-US" sz="2800" b="1" dirty="0"/>
              <a:t>当</a:t>
            </a:r>
            <a:r>
              <a:rPr lang="en-US" altLang="zh-CN" sz="2800" b="1" dirty="0"/>
              <a:t>d</a:t>
            </a:r>
            <a:r>
              <a:rPr lang="en-US" altLang="zh-CN" sz="2800" b="1" baseline="-25000" dirty="0"/>
              <a:t>i </a:t>
            </a:r>
            <a:r>
              <a:rPr lang="en-US" altLang="zh-CN" sz="2800" b="1" dirty="0"/>
              <a:t>= </a:t>
            </a:r>
            <a:r>
              <a:rPr lang="en-US" altLang="zh-CN" sz="2800" b="1" dirty="0" err="1"/>
              <a:t>i</a:t>
            </a:r>
            <a:r>
              <a:rPr lang="en-US" altLang="zh-CN" sz="2800" b="1" dirty="0"/>
              <a:t> </a:t>
            </a:r>
            <a:r>
              <a:rPr lang="zh-CN" altLang="en-US" sz="2800" b="1" dirty="0"/>
              <a:t>时</a:t>
            </a:r>
            <a:r>
              <a:rPr lang="en-US" altLang="zh-CN" sz="2800" b="1" dirty="0"/>
              <a:t>, </a:t>
            </a:r>
            <a:r>
              <a:rPr lang="zh-CN" altLang="en-US" sz="2800" b="1" dirty="0"/>
              <a:t>称这种开放定址法为</a:t>
            </a:r>
            <a:r>
              <a:rPr lang="zh-CN" altLang="en-US" sz="2800" b="1" dirty="0">
                <a:solidFill>
                  <a:srgbClr val="FF0000"/>
                </a:solidFill>
              </a:rPr>
              <a:t>线性探测再散列</a:t>
            </a:r>
            <a:endParaRPr lang="en-US" altLang="zh-CN" sz="2800" b="1"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28</a:t>
            </a:fld>
            <a:endParaRPr lang="zh-CN" altLang="en-US"/>
          </a:p>
        </p:txBody>
      </p:sp>
      <p:pic>
        <p:nvPicPr>
          <p:cNvPr id="11" name="图片 10">
            <a:extLst>
              <a:ext uri="{FF2B5EF4-FFF2-40B4-BE49-F238E27FC236}">
                <a16:creationId xmlns:a16="http://schemas.microsoft.com/office/drawing/2014/main" xmlns="" id="{D6925096-BF86-4F19-A8A9-0302040197C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0982" y="3729387"/>
            <a:ext cx="6810154" cy="431803"/>
          </a:xfrm>
          <a:prstGeom prst="rect">
            <a:avLst/>
          </a:prstGeom>
        </p:spPr>
      </p:pic>
      <p:pic>
        <p:nvPicPr>
          <p:cNvPr id="12" name="图片 11">
            <a:extLst>
              <a:ext uri="{FF2B5EF4-FFF2-40B4-BE49-F238E27FC236}">
                <a16:creationId xmlns:a16="http://schemas.microsoft.com/office/drawing/2014/main" xmlns="" id="{2392B206-3B00-43B7-ABDE-FBED3C5FB8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3545" y="3776375"/>
            <a:ext cx="1855380" cy="358843"/>
          </a:xfrm>
          <a:prstGeom prst="rect">
            <a:avLst/>
          </a:prstGeom>
        </p:spPr>
      </p:pic>
      <p:pic>
        <p:nvPicPr>
          <p:cNvPr id="13" name="图片 12">
            <a:extLst>
              <a:ext uri="{FF2B5EF4-FFF2-40B4-BE49-F238E27FC236}">
                <a16:creationId xmlns:a16="http://schemas.microsoft.com/office/drawing/2014/main" xmlns="" id="{BEDCEB93-7FE3-4D88-8E8D-5B8B88D513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60075" y="4204677"/>
            <a:ext cx="5430526" cy="406962"/>
          </a:xfrm>
          <a:prstGeom prst="rect">
            <a:avLst/>
          </a:prstGeom>
        </p:spPr>
      </p:pic>
      <p:pic>
        <p:nvPicPr>
          <p:cNvPr id="14" name="图片 13">
            <a:extLst>
              <a:ext uri="{FF2B5EF4-FFF2-40B4-BE49-F238E27FC236}">
                <a16:creationId xmlns:a16="http://schemas.microsoft.com/office/drawing/2014/main" xmlns="" id="{8CEAB602-9E60-408F-82E5-C0D6F9D6187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462284" y="4204677"/>
            <a:ext cx="1623237" cy="384673"/>
          </a:xfrm>
          <a:prstGeom prst="rect">
            <a:avLst/>
          </a:prstGeom>
        </p:spPr>
      </p:pic>
      <p:pic>
        <p:nvPicPr>
          <p:cNvPr id="16" name="图片 15">
            <a:extLst>
              <a:ext uri="{FF2B5EF4-FFF2-40B4-BE49-F238E27FC236}">
                <a16:creationId xmlns:a16="http://schemas.microsoft.com/office/drawing/2014/main" xmlns="" id="{64C2387C-18D4-410E-A7D4-BE5E5F73CAA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5569" y="4620032"/>
            <a:ext cx="9447027" cy="1051514"/>
          </a:xfrm>
          <a:prstGeom prst="rect">
            <a:avLst/>
          </a:prstGeom>
        </p:spPr>
      </p:pic>
      <p:pic>
        <p:nvPicPr>
          <p:cNvPr id="17" name="图片 16">
            <a:extLst>
              <a:ext uri="{FF2B5EF4-FFF2-40B4-BE49-F238E27FC236}">
                <a16:creationId xmlns:a16="http://schemas.microsoft.com/office/drawing/2014/main" xmlns="" id="{8E48C9BB-4AA7-41EE-B989-F373C5E900B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87531" y="5058709"/>
            <a:ext cx="601273" cy="477299"/>
          </a:xfrm>
          <a:prstGeom prst="rect">
            <a:avLst/>
          </a:prstGeom>
        </p:spPr>
      </p:pic>
      <p:pic>
        <p:nvPicPr>
          <p:cNvPr id="18" name="图片 17">
            <a:extLst>
              <a:ext uri="{FF2B5EF4-FFF2-40B4-BE49-F238E27FC236}">
                <a16:creationId xmlns:a16="http://schemas.microsoft.com/office/drawing/2014/main" xmlns="" id="{B88A954F-E388-4786-BF16-DFFBC1D0B07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116737" y="5096453"/>
            <a:ext cx="475091" cy="406328"/>
          </a:xfrm>
          <a:prstGeom prst="rect">
            <a:avLst/>
          </a:prstGeom>
        </p:spPr>
      </p:pic>
      <p:pic>
        <p:nvPicPr>
          <p:cNvPr id="19" name="图片 18">
            <a:extLst>
              <a:ext uri="{FF2B5EF4-FFF2-40B4-BE49-F238E27FC236}">
                <a16:creationId xmlns:a16="http://schemas.microsoft.com/office/drawing/2014/main" xmlns="" id="{FD714143-94CD-4BF4-86FC-70D1019E3B4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7953725" y="5643574"/>
            <a:ext cx="2471498" cy="409907"/>
          </a:xfrm>
          <a:prstGeom prst="rect">
            <a:avLst/>
          </a:prstGeom>
        </p:spPr>
      </p:pic>
      <p:pic>
        <p:nvPicPr>
          <p:cNvPr id="20" name="图片 19">
            <a:extLst>
              <a:ext uri="{FF2B5EF4-FFF2-40B4-BE49-F238E27FC236}">
                <a16:creationId xmlns:a16="http://schemas.microsoft.com/office/drawing/2014/main" xmlns="" id="{14E02064-16F9-4F28-A6EF-1CEEDA4C023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52211" y="5681117"/>
            <a:ext cx="339617" cy="406328"/>
          </a:xfrm>
          <a:prstGeom prst="rect">
            <a:avLst/>
          </a:prstGeom>
        </p:spPr>
      </p:pic>
      <p:pic>
        <p:nvPicPr>
          <p:cNvPr id="21" name="图片 20">
            <a:extLst>
              <a:ext uri="{FF2B5EF4-FFF2-40B4-BE49-F238E27FC236}">
                <a16:creationId xmlns:a16="http://schemas.microsoft.com/office/drawing/2014/main" xmlns="" id="{A767628C-EF05-4002-9CDE-9B31427857C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032749" y="5702228"/>
            <a:ext cx="391913" cy="373542"/>
          </a:xfrm>
          <a:prstGeom prst="rect">
            <a:avLst/>
          </a:prstGeom>
        </p:spPr>
      </p:pic>
      <p:pic>
        <p:nvPicPr>
          <p:cNvPr id="22" name="图片 21">
            <a:extLst>
              <a:ext uri="{FF2B5EF4-FFF2-40B4-BE49-F238E27FC236}">
                <a16:creationId xmlns:a16="http://schemas.microsoft.com/office/drawing/2014/main" xmlns="" id="{9F057495-05C4-4F61-B37C-EF1E5255D71C}"/>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918347" y="5096453"/>
            <a:ext cx="606367" cy="406328"/>
          </a:xfrm>
          <a:prstGeom prst="rect">
            <a:avLst/>
          </a:prstGeom>
        </p:spPr>
      </p:pic>
      <p:pic>
        <p:nvPicPr>
          <p:cNvPr id="5" name="图片 4">
            <a:extLst>
              <a:ext uri="{FF2B5EF4-FFF2-40B4-BE49-F238E27FC236}">
                <a16:creationId xmlns:a16="http://schemas.microsoft.com/office/drawing/2014/main" xmlns="" id="{B87FF84D-716E-4050-A619-327D6C86252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773241" y="5070481"/>
            <a:ext cx="502281" cy="432343"/>
          </a:xfrm>
          <a:prstGeom prst="rect">
            <a:avLst/>
          </a:prstGeom>
        </p:spPr>
      </p:pic>
      <p:pic>
        <p:nvPicPr>
          <p:cNvPr id="6" name="图片 5">
            <a:extLst>
              <a:ext uri="{FF2B5EF4-FFF2-40B4-BE49-F238E27FC236}">
                <a16:creationId xmlns:a16="http://schemas.microsoft.com/office/drawing/2014/main" xmlns="" id="{3EE7E052-08D7-4EDD-88D9-980295778330}"/>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825537" y="5671546"/>
            <a:ext cx="339617" cy="367341"/>
          </a:xfrm>
          <a:prstGeom prst="rect">
            <a:avLst/>
          </a:prstGeom>
        </p:spPr>
      </p:pic>
      <p:pic>
        <p:nvPicPr>
          <p:cNvPr id="7" name="图片 6">
            <a:extLst>
              <a:ext uri="{FF2B5EF4-FFF2-40B4-BE49-F238E27FC236}">
                <a16:creationId xmlns:a16="http://schemas.microsoft.com/office/drawing/2014/main" xmlns="" id="{2D5F6221-E0EA-42FB-AF9F-755261B61F35}"/>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299818" y="5116928"/>
            <a:ext cx="521741" cy="392916"/>
          </a:xfrm>
          <a:prstGeom prst="rect">
            <a:avLst/>
          </a:prstGeom>
        </p:spPr>
      </p:pic>
      <p:pic>
        <p:nvPicPr>
          <p:cNvPr id="23" name="图片 22">
            <a:extLst>
              <a:ext uri="{FF2B5EF4-FFF2-40B4-BE49-F238E27FC236}">
                <a16:creationId xmlns:a16="http://schemas.microsoft.com/office/drawing/2014/main" xmlns="" id="{1C9639C0-EA9A-429B-AC82-BFCC0E337346}"/>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98754" y="5679939"/>
            <a:ext cx="339617" cy="367341"/>
          </a:xfrm>
          <a:prstGeom prst="rect">
            <a:avLst/>
          </a:prstGeom>
        </p:spPr>
      </p:pic>
      <p:pic>
        <p:nvPicPr>
          <p:cNvPr id="9" name="图片 8">
            <a:extLst>
              <a:ext uri="{FF2B5EF4-FFF2-40B4-BE49-F238E27FC236}">
                <a16:creationId xmlns:a16="http://schemas.microsoft.com/office/drawing/2014/main" xmlns="" id="{3222D481-AB82-4372-8224-A53532B2E70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617412" y="5143564"/>
            <a:ext cx="502281" cy="344588"/>
          </a:xfrm>
          <a:prstGeom prst="rect">
            <a:avLst/>
          </a:prstGeom>
        </p:spPr>
      </p:pic>
      <p:pic>
        <p:nvPicPr>
          <p:cNvPr id="10" name="图片 9">
            <a:extLst>
              <a:ext uri="{FF2B5EF4-FFF2-40B4-BE49-F238E27FC236}">
                <a16:creationId xmlns:a16="http://schemas.microsoft.com/office/drawing/2014/main" xmlns="" id="{36D130AF-FD44-4731-9BAD-922C4EFA83FB}"/>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4678339" y="5679637"/>
            <a:ext cx="339617" cy="352679"/>
          </a:xfrm>
          <a:prstGeom prst="rect">
            <a:avLst/>
          </a:prstGeom>
        </p:spPr>
      </p:pic>
      <p:pic>
        <p:nvPicPr>
          <p:cNvPr id="15" name="图片 14">
            <a:extLst>
              <a:ext uri="{FF2B5EF4-FFF2-40B4-BE49-F238E27FC236}">
                <a16:creationId xmlns:a16="http://schemas.microsoft.com/office/drawing/2014/main" xmlns="" id="{93A3BAD7-7E4B-40B9-9758-552B9F5EC087}"/>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5441254" y="5077299"/>
            <a:ext cx="502281" cy="450096"/>
          </a:xfrm>
          <a:prstGeom prst="rect">
            <a:avLst/>
          </a:prstGeom>
        </p:spPr>
      </p:pic>
      <p:pic>
        <p:nvPicPr>
          <p:cNvPr id="24" name="图片 23">
            <a:extLst>
              <a:ext uri="{FF2B5EF4-FFF2-40B4-BE49-F238E27FC236}">
                <a16:creationId xmlns:a16="http://schemas.microsoft.com/office/drawing/2014/main" xmlns="" id="{58BE01A4-8EC2-441D-985D-FDF85792EF2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519385" y="5645943"/>
            <a:ext cx="308721" cy="401337"/>
          </a:xfrm>
          <a:prstGeom prst="rect">
            <a:avLst/>
          </a:prstGeom>
        </p:spPr>
      </p:pic>
      <p:pic>
        <p:nvPicPr>
          <p:cNvPr id="25" name="图片 24">
            <a:extLst>
              <a:ext uri="{FF2B5EF4-FFF2-40B4-BE49-F238E27FC236}">
                <a16:creationId xmlns:a16="http://schemas.microsoft.com/office/drawing/2014/main" xmlns="" id="{EFE3D47D-81C8-46FB-A306-F1250375E208}"/>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6265096" y="5109524"/>
            <a:ext cx="502281" cy="341055"/>
          </a:xfrm>
          <a:prstGeom prst="rect">
            <a:avLst/>
          </a:prstGeom>
        </p:spPr>
      </p:pic>
      <p:pic>
        <p:nvPicPr>
          <p:cNvPr id="26" name="图片 25">
            <a:extLst>
              <a:ext uri="{FF2B5EF4-FFF2-40B4-BE49-F238E27FC236}">
                <a16:creationId xmlns:a16="http://schemas.microsoft.com/office/drawing/2014/main" xmlns="" id="{19E8B7BF-E004-4BAD-A916-B91A9A0C8E9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303046" y="5696299"/>
            <a:ext cx="391913" cy="373542"/>
          </a:xfrm>
          <a:prstGeom prst="rect">
            <a:avLst/>
          </a:prstGeom>
        </p:spPr>
      </p:pic>
      <p:pic>
        <p:nvPicPr>
          <p:cNvPr id="27" name="图片 26">
            <a:extLst>
              <a:ext uri="{FF2B5EF4-FFF2-40B4-BE49-F238E27FC236}">
                <a16:creationId xmlns:a16="http://schemas.microsoft.com/office/drawing/2014/main" xmlns="" id="{A9628C9A-5305-4C54-B885-FDBB5CD230B8}"/>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7089084" y="5116668"/>
            <a:ext cx="502281" cy="379931"/>
          </a:xfrm>
          <a:prstGeom prst="rect">
            <a:avLst/>
          </a:prstGeom>
        </p:spPr>
      </p:pic>
      <p:pic>
        <p:nvPicPr>
          <p:cNvPr id="28" name="图片 27">
            <a:extLst>
              <a:ext uri="{FF2B5EF4-FFF2-40B4-BE49-F238E27FC236}">
                <a16:creationId xmlns:a16="http://schemas.microsoft.com/office/drawing/2014/main" xmlns="" id="{769F5B7A-857A-413D-A977-D41F03231E7F}"/>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7215565" y="5669814"/>
            <a:ext cx="371876" cy="385399"/>
          </a:xfrm>
          <a:prstGeom prst="rect">
            <a:avLst/>
          </a:prstGeom>
        </p:spPr>
      </p:pic>
    </p:spTree>
    <p:extLst>
      <p:ext uri="{BB962C8B-B14F-4D97-AF65-F5344CB8AC3E}">
        <p14:creationId xmlns:p14="http://schemas.microsoft.com/office/powerpoint/2010/main" val="32006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三、处理冲突的方法（开放定址法</a:t>
            </a:r>
            <a:r>
              <a:rPr lang="en-US" altLang="zh-CN" sz="2800" dirty="0"/>
              <a:t>——</a:t>
            </a:r>
            <a:r>
              <a:rPr lang="zh-CN" altLang="en-US" sz="2800" dirty="0"/>
              <a:t>特性）</a:t>
            </a:r>
            <a:endParaRPr lang="en-US" altLang="zh-CN" sz="2800" dirty="0"/>
          </a:p>
          <a:p>
            <a:pPr lvl="1"/>
            <a:r>
              <a:rPr lang="zh-CN" altLang="en-US" sz="2600" dirty="0"/>
              <a:t>优点：</a:t>
            </a:r>
            <a:endParaRPr lang="en-US" altLang="zh-CN" sz="2600" dirty="0"/>
          </a:p>
          <a:p>
            <a:pPr lvl="2"/>
            <a:r>
              <a:rPr lang="zh-CN" altLang="en-US" sz="2400" dirty="0"/>
              <a:t>只要哈希表中有空位，总能找到一个不发生冲突的地址；</a:t>
            </a:r>
            <a:endParaRPr lang="en-US" altLang="zh-CN" sz="2400" dirty="0"/>
          </a:p>
          <a:p>
            <a:pPr lvl="1"/>
            <a:endParaRPr lang="en-US" altLang="zh-CN" sz="2600" dirty="0"/>
          </a:p>
          <a:p>
            <a:pPr lvl="1"/>
            <a:r>
              <a:rPr lang="zh-CN" altLang="en-US" sz="2600" dirty="0"/>
              <a:t>缺点：</a:t>
            </a:r>
            <a:endParaRPr lang="en-US" altLang="zh-CN" sz="2600" dirty="0"/>
          </a:p>
          <a:p>
            <a:pPr lvl="2"/>
            <a:r>
              <a:rPr lang="zh-CN" altLang="en-US" sz="2400" dirty="0"/>
              <a:t>易产生“二次聚集”，即在处理冲突的过程中，又添加了新的冲突，对查找不利。</a:t>
            </a:r>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29</a:t>
            </a:fld>
            <a:endParaRPr lang="zh-CN" altLang="en-US"/>
          </a:p>
        </p:txBody>
      </p:sp>
    </p:spTree>
    <p:extLst>
      <p:ext uri="{BB962C8B-B14F-4D97-AF65-F5344CB8AC3E}">
        <p14:creationId xmlns:p14="http://schemas.microsoft.com/office/powerpoint/2010/main" val="12428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99268" cy="4269600"/>
          </a:xfrm>
        </p:spPr>
        <p:txBody>
          <a:bodyPr>
            <a:normAutofit/>
          </a:bodyPr>
          <a:lstStyle/>
          <a:p>
            <a:r>
              <a:rPr lang="zh-CN" altLang="en-US" sz="2800" dirty="0"/>
              <a:t>一、哈希表（函数）</a:t>
            </a:r>
            <a:endParaRPr lang="en-US" altLang="zh-CN" sz="2800" dirty="0"/>
          </a:p>
          <a:p>
            <a:pPr lvl="1"/>
            <a:r>
              <a:rPr lang="zh-CN" altLang="en-US" sz="2600" dirty="0"/>
              <a:t>哈希函数是从关键字空间到存储地址空间的一种映象。</a:t>
            </a:r>
            <a:endParaRPr lang="en-US" altLang="zh-CN" sz="2600" dirty="0"/>
          </a:p>
          <a:p>
            <a:pPr lvl="1"/>
            <a:r>
              <a:rPr lang="zh-CN" altLang="en-US" sz="2600" dirty="0"/>
              <a:t>哈希函数在记录的关键字与记录的存储地址之间建立起一种对应关系，</a:t>
            </a:r>
            <a:endParaRPr lang="en-US" altLang="zh-CN" sz="2400" dirty="0"/>
          </a:p>
          <a:p>
            <a:pPr marL="457200" lvl="1" indent="0">
              <a:buNone/>
            </a:pPr>
            <a:r>
              <a:rPr lang="en-US" altLang="zh-CN" sz="2600" dirty="0"/>
              <a:t>   </a:t>
            </a:r>
            <a:r>
              <a:rPr lang="zh-CN" altLang="en-US" sz="2600" dirty="0"/>
              <a:t>可以写成：           </a:t>
            </a:r>
            <a:endParaRPr lang="en-US" altLang="zh-CN" sz="2600" dirty="0"/>
          </a:p>
          <a:p>
            <a:pPr marL="457200" lvl="1" indent="0">
              <a:buNone/>
            </a:pPr>
            <a:r>
              <a:rPr lang="en-US" altLang="zh-CN" sz="2600" dirty="0"/>
              <a:t>                      </a:t>
            </a:r>
            <a:r>
              <a:rPr lang="zh-CN" altLang="en-US" sz="2600" dirty="0"/>
              <a:t>  </a:t>
            </a:r>
            <a:r>
              <a:rPr lang="en-US" altLang="zh-CN" sz="2400" dirty="0" err="1"/>
              <a:t>addr</a:t>
            </a:r>
            <a:r>
              <a:rPr lang="en-US" altLang="zh-CN" sz="2400" dirty="0"/>
              <a:t>(</a:t>
            </a:r>
            <a:r>
              <a:rPr lang="en-US" altLang="zh-CN" sz="2400" i="1" dirty="0"/>
              <a:t>a</a:t>
            </a:r>
            <a:r>
              <a:rPr lang="en-US" altLang="zh-CN" sz="2400" i="1" baseline="-25000" dirty="0"/>
              <a:t>i</a:t>
            </a:r>
            <a:r>
              <a:rPr lang="en-US" altLang="zh-CN" sz="2400" dirty="0"/>
              <a:t>) = H(key</a:t>
            </a:r>
            <a:r>
              <a:rPr lang="en-US" altLang="zh-CN" sz="2400" i="1" baseline="-25000" dirty="0"/>
              <a:t>i</a:t>
            </a:r>
            <a:r>
              <a:rPr lang="en-US" altLang="zh-CN" sz="2400" dirty="0"/>
              <a:t>)</a:t>
            </a:r>
          </a:p>
          <a:p>
            <a:pPr marL="457200" lvl="1" indent="0">
              <a:buNone/>
            </a:pPr>
            <a:r>
              <a:rPr lang="zh-CN" altLang="en-US" sz="2400" dirty="0"/>
              <a:t>其中，</a:t>
            </a:r>
            <a:r>
              <a:rPr lang="en-US" altLang="zh-CN" sz="2400" dirty="0"/>
              <a:t>H(·)</a:t>
            </a:r>
            <a:r>
              <a:rPr lang="zh-CN" altLang="en-US" sz="2400" dirty="0"/>
              <a:t>称为</a:t>
            </a:r>
            <a:r>
              <a:rPr lang="zh-CN" altLang="en-US" sz="2400" dirty="0">
                <a:solidFill>
                  <a:srgbClr val="FF0000"/>
                </a:solidFill>
              </a:rPr>
              <a:t>哈希函数</a:t>
            </a:r>
            <a:r>
              <a:rPr lang="zh-CN" altLang="en-US" sz="2400" dirty="0"/>
              <a:t>，</a:t>
            </a:r>
            <a:r>
              <a:rPr lang="en-US" altLang="zh-CN" sz="2800" dirty="0"/>
              <a:t> key</a:t>
            </a:r>
            <a:r>
              <a:rPr lang="en-US" altLang="zh-CN" sz="2800" i="1" baseline="-25000" dirty="0"/>
              <a:t>i</a:t>
            </a:r>
            <a:r>
              <a:rPr lang="zh-CN" altLang="en-US" sz="2800" dirty="0"/>
              <a:t>是元素</a:t>
            </a:r>
            <a:r>
              <a:rPr lang="en-US" altLang="zh-CN" sz="2800" i="1" dirty="0"/>
              <a:t>a</a:t>
            </a:r>
            <a:r>
              <a:rPr lang="en-US" altLang="zh-CN" sz="2800" i="1" baseline="-25000" dirty="0"/>
              <a:t>i</a:t>
            </a:r>
            <a:r>
              <a:rPr lang="zh-CN" altLang="en-US" sz="2800" dirty="0"/>
              <a:t>的关键字，</a:t>
            </a:r>
            <a:r>
              <a:rPr lang="en-US" altLang="zh-CN" sz="2800" dirty="0" err="1"/>
              <a:t>addr</a:t>
            </a:r>
            <a:r>
              <a:rPr lang="en-US" altLang="zh-CN" sz="2800" dirty="0"/>
              <a:t>(</a:t>
            </a:r>
            <a:r>
              <a:rPr lang="en-US" altLang="zh-CN" sz="2800" i="1" dirty="0"/>
              <a:t>a</a:t>
            </a:r>
            <a:r>
              <a:rPr lang="en-US" altLang="zh-CN" sz="2800" i="1" baseline="-25000" dirty="0"/>
              <a:t>i</a:t>
            </a:r>
            <a:r>
              <a:rPr lang="en-US" altLang="zh-CN" sz="2800" dirty="0"/>
              <a:t>)</a:t>
            </a:r>
            <a:r>
              <a:rPr lang="zh-CN" altLang="en-US" sz="2800" dirty="0"/>
              <a:t>是该元素的存储地址。</a:t>
            </a:r>
            <a:endParaRPr lang="en-US" altLang="zh-CN" sz="2600" dirty="0">
              <a:solidFill>
                <a:srgbClr val="FF0000"/>
              </a:solidFill>
            </a:endParaRPr>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a:t>
            </a:fld>
            <a:endParaRPr lang="zh-CN" altLang="en-US"/>
          </a:p>
        </p:txBody>
      </p:sp>
    </p:spTree>
    <p:extLst>
      <p:ext uri="{BB962C8B-B14F-4D97-AF65-F5344CB8AC3E}">
        <p14:creationId xmlns:p14="http://schemas.microsoft.com/office/powerpoint/2010/main" val="18138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三、处理冲突的方法（再哈希法）</a:t>
            </a:r>
            <a:endParaRPr lang="en-US" altLang="zh-CN" sz="2800" dirty="0"/>
          </a:p>
          <a:p>
            <a:pPr lvl="1"/>
            <a:r>
              <a:rPr lang="zh-CN" altLang="en-US" sz="2600" dirty="0"/>
              <a:t>构造若干个哈希函数，当发生冲突时，计算下一个哈希地址，直到冲突不再发生，即</a:t>
            </a:r>
            <a:endParaRPr lang="en-US" altLang="zh-CN" sz="26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30</a:t>
            </a:fld>
            <a:endParaRPr lang="zh-CN" altLang="en-US"/>
          </a:p>
        </p:txBody>
      </p:sp>
      <p:pic>
        <p:nvPicPr>
          <p:cNvPr id="5" name="图片 4">
            <a:extLst>
              <a:ext uri="{FF2B5EF4-FFF2-40B4-BE49-F238E27FC236}">
                <a16:creationId xmlns:a16="http://schemas.microsoft.com/office/drawing/2014/main" xmlns="" id="{7581C4E6-6F3B-40FE-AE90-D333F2F161E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83316" y="4248467"/>
            <a:ext cx="5226843" cy="394989"/>
          </a:xfrm>
          <a:prstGeom prst="rect">
            <a:avLst/>
          </a:prstGeom>
        </p:spPr>
      </p:pic>
      <p:pic>
        <p:nvPicPr>
          <p:cNvPr id="6" name="图片 5">
            <a:extLst>
              <a:ext uri="{FF2B5EF4-FFF2-40B4-BE49-F238E27FC236}">
                <a16:creationId xmlns:a16="http://schemas.microsoft.com/office/drawing/2014/main" xmlns="" id="{353A7D9C-B576-4651-8721-956F0704D5D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9243" y="4977385"/>
            <a:ext cx="2797969" cy="296358"/>
          </a:xfrm>
          <a:prstGeom prst="rect">
            <a:avLst/>
          </a:prstGeom>
        </p:spPr>
      </p:pic>
      <p:sp>
        <p:nvSpPr>
          <p:cNvPr id="9" name="矩形 8">
            <a:extLst>
              <a:ext uri="{FF2B5EF4-FFF2-40B4-BE49-F238E27FC236}">
                <a16:creationId xmlns:a16="http://schemas.microsoft.com/office/drawing/2014/main" xmlns="" id="{CCFE56BC-487E-43D7-92C0-23EC8173EE16}"/>
              </a:ext>
            </a:extLst>
          </p:cNvPr>
          <p:cNvSpPr/>
          <p:nvPr/>
        </p:nvSpPr>
        <p:spPr>
          <a:xfrm>
            <a:off x="3137103" y="4904496"/>
            <a:ext cx="1653363" cy="400110"/>
          </a:xfrm>
          <a:prstGeom prst="rect">
            <a:avLst/>
          </a:prstGeom>
        </p:spPr>
        <p:txBody>
          <a:bodyPr wrap="square">
            <a:spAutoFit/>
          </a:bodyPr>
          <a:lstStyle/>
          <a:p>
            <a:pPr lvl="0" defTabSz="914400">
              <a:defRPr/>
            </a:pPr>
            <a:r>
              <a:rPr lang="zh-CN" altLang="en-US" sz="2000" b="1" dirty="0"/>
              <a:t>其中</a:t>
            </a:r>
          </a:p>
        </p:txBody>
      </p:sp>
      <p:pic>
        <p:nvPicPr>
          <p:cNvPr id="7" name="图片 6">
            <a:extLst>
              <a:ext uri="{FF2B5EF4-FFF2-40B4-BE49-F238E27FC236}">
                <a16:creationId xmlns:a16="http://schemas.microsoft.com/office/drawing/2014/main" xmlns="" id="{30E6D37D-947E-46BB-8677-916B146A62AE}"/>
              </a:ext>
            </a:extLst>
          </p:cNvPr>
          <p:cNvPicPr>
            <a:picLocks noChangeAspect="1"/>
          </p:cNvPicPr>
          <p:nvPr/>
        </p:nvPicPr>
        <p:blipFill rotWithShape="1">
          <a:blip r:embed="rId5">
            <a:clrChange>
              <a:clrFrom>
                <a:srgbClr val="FFFFFF"/>
              </a:clrFrom>
              <a:clrTo>
                <a:srgbClr val="FFFFFF">
                  <a:alpha val="0"/>
                </a:srgbClr>
              </a:clrTo>
            </a:clrChange>
          </a:blip>
          <a:srcRect t="-1" b="5081"/>
          <a:stretch/>
        </p:blipFill>
        <p:spPr>
          <a:xfrm>
            <a:off x="1395665" y="5735579"/>
            <a:ext cx="6891085" cy="385399"/>
          </a:xfrm>
          <a:prstGeom prst="rect">
            <a:avLst/>
          </a:prstGeom>
        </p:spPr>
      </p:pic>
    </p:spTree>
    <p:extLst>
      <p:ext uri="{BB962C8B-B14F-4D97-AF65-F5344CB8AC3E}">
        <p14:creationId xmlns:p14="http://schemas.microsoft.com/office/powerpoint/2010/main" val="2784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三、处理冲突的方法（链地址法</a:t>
            </a:r>
            <a:r>
              <a:rPr lang="en-US" altLang="zh-CN" sz="2800"/>
              <a:t>/</a:t>
            </a:r>
            <a:r>
              <a:rPr lang="zh-CN" altLang="en-US" sz="2800"/>
              <a:t>拉链</a:t>
            </a:r>
            <a:r>
              <a:rPr lang="zh-CN" altLang="en-US" sz="2800" dirty="0"/>
              <a:t>法）</a:t>
            </a:r>
            <a:endParaRPr lang="en-US" altLang="zh-CN" sz="28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31</a:t>
            </a:fld>
            <a:endParaRPr lang="zh-CN" altLang="en-US"/>
          </a:p>
        </p:txBody>
      </p:sp>
      <p:pic>
        <p:nvPicPr>
          <p:cNvPr id="10" name="图片 9">
            <a:extLst>
              <a:ext uri="{FF2B5EF4-FFF2-40B4-BE49-F238E27FC236}">
                <a16:creationId xmlns:a16="http://schemas.microsoft.com/office/drawing/2014/main" xmlns="" id="{5DAEA85E-4668-4A27-83B0-1BBD74376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4175" y="2970195"/>
            <a:ext cx="3940969" cy="678906"/>
          </a:xfrm>
          <a:prstGeom prst="rect">
            <a:avLst/>
          </a:prstGeom>
        </p:spPr>
      </p:pic>
      <p:pic>
        <p:nvPicPr>
          <p:cNvPr id="11" name="图片 10">
            <a:extLst>
              <a:ext uri="{FF2B5EF4-FFF2-40B4-BE49-F238E27FC236}">
                <a16:creationId xmlns:a16="http://schemas.microsoft.com/office/drawing/2014/main" xmlns="" id="{115B56AA-3005-4413-BD2E-FAB618E37D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579" y="3988553"/>
            <a:ext cx="3441890" cy="1745413"/>
          </a:xfrm>
          <a:prstGeom prst="rect">
            <a:avLst/>
          </a:prstGeom>
        </p:spPr>
      </p:pic>
      <p:pic>
        <p:nvPicPr>
          <p:cNvPr id="12" name="图片 11">
            <a:extLst>
              <a:ext uri="{FF2B5EF4-FFF2-40B4-BE49-F238E27FC236}">
                <a16:creationId xmlns:a16="http://schemas.microsoft.com/office/drawing/2014/main" xmlns="" id="{6D867BD0-AA6F-425E-9D86-04B0CF60486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64550" y="1889811"/>
            <a:ext cx="3498981" cy="4197485"/>
          </a:xfrm>
          <a:prstGeom prst="rect">
            <a:avLst/>
          </a:prstGeom>
        </p:spPr>
      </p:pic>
    </p:spTree>
    <p:extLst>
      <p:ext uri="{BB962C8B-B14F-4D97-AF65-F5344CB8AC3E}">
        <p14:creationId xmlns:p14="http://schemas.microsoft.com/office/powerpoint/2010/main" val="24743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三、处理冲突的方法（链地址法）</a:t>
            </a:r>
            <a:endParaRPr lang="en-US" altLang="zh-CN" sz="28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32</a:t>
            </a:fld>
            <a:endParaRPr lang="zh-CN" altLang="en-US"/>
          </a:p>
        </p:txBody>
      </p:sp>
      <p:pic>
        <p:nvPicPr>
          <p:cNvPr id="10" name="图片 9">
            <a:extLst>
              <a:ext uri="{FF2B5EF4-FFF2-40B4-BE49-F238E27FC236}">
                <a16:creationId xmlns:a16="http://schemas.microsoft.com/office/drawing/2014/main" xmlns="" id="{5DAEA85E-4668-4A27-83B0-1BBD74376B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4175" y="2970195"/>
            <a:ext cx="3940969" cy="678906"/>
          </a:xfrm>
          <a:prstGeom prst="rect">
            <a:avLst/>
          </a:prstGeom>
        </p:spPr>
      </p:pic>
      <p:pic>
        <p:nvPicPr>
          <p:cNvPr id="5" name="图片 4">
            <a:extLst>
              <a:ext uri="{FF2B5EF4-FFF2-40B4-BE49-F238E27FC236}">
                <a16:creationId xmlns:a16="http://schemas.microsoft.com/office/drawing/2014/main" xmlns="" id="{BB2EC6AD-0040-4244-A2D0-A186D53D830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94429" y="3988553"/>
            <a:ext cx="3584752" cy="1786878"/>
          </a:xfrm>
          <a:prstGeom prst="rect">
            <a:avLst/>
          </a:prstGeom>
        </p:spPr>
      </p:pic>
      <p:pic>
        <p:nvPicPr>
          <p:cNvPr id="6" name="图片 5">
            <a:extLst>
              <a:ext uri="{FF2B5EF4-FFF2-40B4-BE49-F238E27FC236}">
                <a16:creationId xmlns:a16="http://schemas.microsoft.com/office/drawing/2014/main" xmlns="" id="{C686B4A5-5BD7-4966-82C6-FE164FEE1E0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34997" y="1933585"/>
            <a:ext cx="3502084" cy="4148721"/>
          </a:xfrm>
          <a:prstGeom prst="rect">
            <a:avLst/>
          </a:prstGeom>
        </p:spPr>
      </p:pic>
    </p:spTree>
    <p:extLst>
      <p:ext uri="{BB962C8B-B14F-4D97-AF65-F5344CB8AC3E}">
        <p14:creationId xmlns:p14="http://schemas.microsoft.com/office/powerpoint/2010/main" val="234048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三、处理冲突的方法（链地址法</a:t>
            </a:r>
            <a:r>
              <a:rPr lang="en-US" altLang="zh-CN" sz="2800" dirty="0"/>
              <a:t>——</a:t>
            </a:r>
            <a:r>
              <a:rPr lang="zh-CN" altLang="en-US" sz="2800" dirty="0"/>
              <a:t>比较）</a:t>
            </a:r>
            <a:endParaRPr lang="en-US" altLang="zh-CN" sz="2800" dirty="0"/>
          </a:p>
          <a:p>
            <a:pPr lvl="1"/>
            <a:r>
              <a:rPr lang="zh-CN" altLang="en-US" sz="2600" dirty="0"/>
              <a:t>给定关键字集合，逐步生成哈希表时，</a:t>
            </a:r>
            <a:endParaRPr lang="en-US" altLang="zh-CN" sz="2600" dirty="0"/>
          </a:p>
          <a:p>
            <a:pPr lvl="2"/>
            <a:r>
              <a:rPr lang="zh-CN" altLang="en-US" sz="2200" dirty="0"/>
              <a:t>表头插入</a:t>
            </a:r>
            <a:endParaRPr lang="en-US" altLang="zh-CN" sz="2200" dirty="0"/>
          </a:p>
          <a:p>
            <a:pPr lvl="2"/>
            <a:endParaRPr lang="en-US" altLang="zh-CN" sz="2200" dirty="0"/>
          </a:p>
          <a:p>
            <a:pPr lvl="1"/>
            <a:r>
              <a:rPr lang="zh-CN" altLang="en-US" sz="2600" dirty="0"/>
              <a:t>查找不成功，插入新结点时，</a:t>
            </a:r>
            <a:endParaRPr lang="en-US" altLang="zh-CN" sz="2600" dirty="0"/>
          </a:p>
          <a:p>
            <a:pPr lvl="2"/>
            <a:r>
              <a:rPr lang="zh-CN" altLang="en-US" sz="2400" dirty="0"/>
              <a:t>表后插入</a:t>
            </a:r>
            <a:endParaRPr lang="en-US" altLang="zh-CN" sz="2400" dirty="0"/>
          </a:p>
          <a:p>
            <a:pPr lvl="2"/>
            <a:endParaRPr lang="en-US" altLang="zh-CN" sz="24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33</a:t>
            </a:fld>
            <a:endParaRPr lang="zh-CN" altLang="en-US"/>
          </a:p>
        </p:txBody>
      </p:sp>
    </p:spTree>
    <p:extLst>
      <p:ext uri="{BB962C8B-B14F-4D97-AF65-F5344CB8AC3E}">
        <p14:creationId xmlns:p14="http://schemas.microsoft.com/office/powerpoint/2010/main" val="187895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a:t>
            </a:r>
            <a:endParaRPr lang="en-US" altLang="zh-CN" sz="2800" dirty="0"/>
          </a:p>
          <a:p>
            <a:pPr lvl="1"/>
            <a:r>
              <a:rPr lang="zh-CN" altLang="en-US" sz="2400" dirty="0"/>
              <a:t>哈希表在关键字与记录的存储位置之间建立了</a:t>
            </a:r>
            <a:r>
              <a:rPr lang="zh-CN" altLang="en-US" sz="2400" dirty="0">
                <a:solidFill>
                  <a:schemeClr val="accent4"/>
                </a:solidFill>
              </a:rPr>
              <a:t>直接映象</a:t>
            </a:r>
            <a:r>
              <a:rPr lang="zh-CN" altLang="en-US" sz="2400" dirty="0"/>
              <a:t>，</a:t>
            </a:r>
            <a:endParaRPr lang="en-US" altLang="zh-CN" sz="2400" dirty="0"/>
          </a:p>
          <a:p>
            <a:pPr marL="457200" lvl="1" indent="0">
              <a:buNone/>
            </a:pPr>
            <a:r>
              <a:rPr lang="en-US" altLang="zh-CN" sz="2400" dirty="0"/>
              <a:t>   </a:t>
            </a:r>
            <a:r>
              <a:rPr lang="zh-CN" altLang="en-US" sz="2400" dirty="0"/>
              <a:t>但是由于</a:t>
            </a:r>
            <a:r>
              <a:rPr lang="zh-CN" altLang="en-US" sz="2400" dirty="0">
                <a:solidFill>
                  <a:srgbClr val="FF0000"/>
                </a:solidFill>
              </a:rPr>
              <a:t>冲突</a:t>
            </a:r>
            <a:r>
              <a:rPr lang="zh-CN" altLang="en-US" sz="2400" dirty="0"/>
              <a:t>的产生，</a:t>
            </a:r>
            <a:endParaRPr lang="en-US" altLang="zh-CN" sz="2400" dirty="0"/>
          </a:p>
          <a:p>
            <a:pPr marL="457200" lvl="1" indent="0">
              <a:buNone/>
            </a:pPr>
            <a:r>
              <a:rPr lang="en-US" altLang="zh-CN" sz="2200" dirty="0"/>
              <a:t>   </a:t>
            </a:r>
            <a:r>
              <a:rPr lang="zh-CN" altLang="en-US" sz="2400" dirty="0"/>
              <a:t>使得哈希查找的过程中仍然需要有给定值和关键字进行</a:t>
            </a:r>
            <a:r>
              <a:rPr lang="zh-CN" altLang="en-US" sz="2400" dirty="0">
                <a:solidFill>
                  <a:srgbClr val="00B050"/>
                </a:solidFill>
              </a:rPr>
              <a:t>比较</a:t>
            </a:r>
            <a:r>
              <a:rPr lang="zh-CN" altLang="en-US" sz="2400" dirty="0"/>
              <a:t>。</a:t>
            </a:r>
            <a:endParaRPr lang="en-US" altLang="zh-CN" sz="2400" dirty="0"/>
          </a:p>
          <a:p>
            <a:pPr marL="457200" lvl="1" indent="0">
              <a:buNone/>
            </a:pPr>
            <a:endParaRPr lang="en-US" altLang="zh-CN" sz="2400" dirty="0"/>
          </a:p>
          <a:p>
            <a:pPr lvl="1"/>
            <a:r>
              <a:rPr lang="zh-CN" altLang="en-US" sz="2600" dirty="0"/>
              <a:t>因此，仍以平均查找长度（</a:t>
            </a:r>
            <a:r>
              <a:rPr lang="en-US" altLang="zh-CN" sz="2600" dirty="0"/>
              <a:t>ASL</a:t>
            </a:r>
            <a:r>
              <a:rPr lang="zh-CN" altLang="en-US" sz="2600" dirty="0"/>
              <a:t>）作为衡量哈希查找效率的量度。</a:t>
            </a:r>
            <a:endParaRPr lang="en-US" altLang="zh-CN" sz="26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34</a:t>
            </a:fld>
            <a:endParaRPr lang="zh-CN" altLang="en-US"/>
          </a:p>
        </p:txBody>
      </p:sp>
    </p:spTree>
    <p:extLst>
      <p:ext uri="{BB962C8B-B14F-4D97-AF65-F5344CB8AC3E}">
        <p14:creationId xmlns:p14="http://schemas.microsoft.com/office/powerpoint/2010/main" val="34101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四、哈希查找的性能分析（举例：线性探测再散列）</a:t>
            </a:r>
            <a:endParaRPr lang="en-US" altLang="zh-CN" sz="2800" dirty="0"/>
          </a:p>
          <a:p>
            <a:pPr lvl="1"/>
            <a:endParaRPr lang="en-US" altLang="zh-CN" sz="2600" dirty="0"/>
          </a:p>
          <a:p>
            <a:pPr lvl="1"/>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35</a:t>
            </a:fld>
            <a:endParaRPr lang="zh-CN" altLang="en-US"/>
          </a:p>
        </p:txBody>
      </p:sp>
      <p:pic>
        <p:nvPicPr>
          <p:cNvPr id="6" name="图片 5">
            <a:extLst>
              <a:ext uri="{FF2B5EF4-FFF2-40B4-BE49-F238E27FC236}">
                <a16:creationId xmlns:a16="http://schemas.microsoft.com/office/drawing/2014/main" xmlns="" id="{26F1F1C4-2FFF-4A61-A5DB-B5BDAB7BD8D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57400" y="5014913"/>
            <a:ext cx="6818424" cy="1038568"/>
          </a:xfrm>
          <a:prstGeom prst="rect">
            <a:avLst/>
          </a:prstGeom>
        </p:spPr>
      </p:pic>
      <p:pic>
        <p:nvPicPr>
          <p:cNvPr id="7" name="图片 6">
            <a:extLst>
              <a:ext uri="{FF2B5EF4-FFF2-40B4-BE49-F238E27FC236}">
                <a16:creationId xmlns:a16="http://schemas.microsoft.com/office/drawing/2014/main" xmlns="" id="{936F533A-CF89-441C-A820-6280D15CA2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56513" y="3015525"/>
            <a:ext cx="5528883" cy="356763"/>
          </a:xfrm>
          <a:prstGeom prst="rect">
            <a:avLst/>
          </a:prstGeom>
        </p:spPr>
      </p:pic>
      <p:pic>
        <p:nvPicPr>
          <p:cNvPr id="9" name="图片 8">
            <a:extLst>
              <a:ext uri="{FF2B5EF4-FFF2-40B4-BE49-F238E27FC236}">
                <a16:creationId xmlns:a16="http://schemas.microsoft.com/office/drawing/2014/main" xmlns="" id="{8C38394E-C67D-4BE9-A524-F6BD3BB6C0A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30673" y="3541201"/>
            <a:ext cx="1026928" cy="373428"/>
          </a:xfrm>
          <a:prstGeom prst="rect">
            <a:avLst/>
          </a:prstGeom>
        </p:spPr>
      </p:pic>
      <p:pic>
        <p:nvPicPr>
          <p:cNvPr id="10" name="图片 9">
            <a:extLst>
              <a:ext uri="{FF2B5EF4-FFF2-40B4-BE49-F238E27FC236}">
                <a16:creationId xmlns:a16="http://schemas.microsoft.com/office/drawing/2014/main" xmlns="" id="{8EF503BE-A4A4-43B9-BC81-649779D781CC}"/>
              </a:ext>
            </a:extLst>
          </p:cNvPr>
          <p:cNvPicPr>
            <a:picLocks noChangeAspect="1"/>
          </p:cNvPicPr>
          <p:nvPr/>
        </p:nvPicPr>
        <p:blipFill rotWithShape="1">
          <a:blip r:embed="rId6">
            <a:clrChange>
              <a:clrFrom>
                <a:srgbClr val="FFFFFF"/>
              </a:clrFrom>
              <a:clrTo>
                <a:srgbClr val="FFFFFF">
                  <a:alpha val="0"/>
                </a:srgbClr>
              </a:clrTo>
            </a:clrChange>
          </a:blip>
          <a:srcRect l="57874"/>
          <a:stretch/>
        </p:blipFill>
        <p:spPr>
          <a:xfrm>
            <a:off x="3657601" y="3549002"/>
            <a:ext cx="303961" cy="373427"/>
          </a:xfrm>
          <a:prstGeom prst="rect">
            <a:avLst/>
          </a:prstGeom>
        </p:spPr>
      </p:pic>
      <p:pic>
        <p:nvPicPr>
          <p:cNvPr id="11" name="图片 10">
            <a:extLst>
              <a:ext uri="{FF2B5EF4-FFF2-40B4-BE49-F238E27FC236}">
                <a16:creationId xmlns:a16="http://schemas.microsoft.com/office/drawing/2014/main" xmlns="" id="{5F6103C7-C46C-4B67-A9D7-404CB0587BA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96290" y="3502135"/>
            <a:ext cx="401593" cy="467159"/>
          </a:xfrm>
          <a:prstGeom prst="rect">
            <a:avLst/>
          </a:prstGeom>
        </p:spPr>
      </p:pic>
      <p:pic>
        <p:nvPicPr>
          <p:cNvPr id="12" name="图片 11">
            <a:extLst>
              <a:ext uri="{FF2B5EF4-FFF2-40B4-BE49-F238E27FC236}">
                <a16:creationId xmlns:a16="http://schemas.microsoft.com/office/drawing/2014/main" xmlns="" id="{BF1EC15E-63F8-4E9F-9400-7D6B0EAB355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537443" y="3524953"/>
            <a:ext cx="4768789" cy="397860"/>
          </a:xfrm>
          <a:prstGeom prst="rect">
            <a:avLst/>
          </a:prstGeom>
        </p:spPr>
      </p:pic>
      <p:pic>
        <p:nvPicPr>
          <p:cNvPr id="13" name="图片 12">
            <a:extLst>
              <a:ext uri="{FF2B5EF4-FFF2-40B4-BE49-F238E27FC236}">
                <a16:creationId xmlns:a16="http://schemas.microsoft.com/office/drawing/2014/main" xmlns="" id="{70BB9243-EE15-4722-B11C-7EBF41A6E31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336096" y="4129397"/>
            <a:ext cx="1250931" cy="343175"/>
          </a:xfrm>
          <a:prstGeom prst="rect">
            <a:avLst/>
          </a:prstGeom>
        </p:spPr>
      </p:pic>
    </p:spTree>
    <p:extLst>
      <p:ext uri="{BB962C8B-B14F-4D97-AF65-F5344CB8AC3E}">
        <p14:creationId xmlns:p14="http://schemas.microsoft.com/office/powerpoint/2010/main" val="285461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四、哈希查找的性能分析（举例：链地址法）</a:t>
            </a:r>
            <a:endParaRPr lang="en-US" altLang="zh-CN" sz="2800" dirty="0"/>
          </a:p>
          <a:p>
            <a:pPr lvl="1"/>
            <a:endParaRPr lang="en-US" altLang="zh-CN" sz="2600" dirty="0"/>
          </a:p>
          <a:p>
            <a:pPr lvl="1"/>
            <a:endParaRPr lang="en-US" altLang="zh-CN" sz="2600" dirty="0"/>
          </a:p>
          <a:p>
            <a:pPr marL="457200" lvl="1" indent="0">
              <a:buNone/>
            </a:pP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36</a:t>
            </a:fld>
            <a:endParaRPr lang="zh-CN" altLang="en-US"/>
          </a:p>
        </p:txBody>
      </p:sp>
      <p:pic>
        <p:nvPicPr>
          <p:cNvPr id="14" name="图片 13">
            <a:extLst>
              <a:ext uri="{FF2B5EF4-FFF2-40B4-BE49-F238E27FC236}">
                <a16:creationId xmlns:a16="http://schemas.microsoft.com/office/drawing/2014/main" xmlns="" id="{37B914F6-A839-4751-B1EF-FC194294B89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25335" y="2007394"/>
            <a:ext cx="3229881" cy="3874664"/>
          </a:xfrm>
          <a:prstGeom prst="rect">
            <a:avLst/>
          </a:prstGeom>
        </p:spPr>
      </p:pic>
      <p:pic>
        <p:nvPicPr>
          <p:cNvPr id="5" name="图片 4">
            <a:extLst>
              <a:ext uri="{FF2B5EF4-FFF2-40B4-BE49-F238E27FC236}">
                <a16:creationId xmlns:a16="http://schemas.microsoft.com/office/drawing/2014/main" xmlns="" id="{1B45C76E-FABF-49E8-91B7-BFD4B1DF31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69363" y="2958138"/>
            <a:ext cx="3456797" cy="713717"/>
          </a:xfrm>
          <a:prstGeom prst="rect">
            <a:avLst/>
          </a:prstGeom>
        </p:spPr>
      </p:pic>
      <p:pic>
        <p:nvPicPr>
          <p:cNvPr id="15" name="图片 14">
            <a:extLst>
              <a:ext uri="{FF2B5EF4-FFF2-40B4-BE49-F238E27FC236}">
                <a16:creationId xmlns:a16="http://schemas.microsoft.com/office/drawing/2014/main" xmlns="" id="{1F1566EF-D130-4857-80A9-3F659E9D35E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51579" y="3815658"/>
            <a:ext cx="3806221" cy="485255"/>
          </a:xfrm>
          <a:prstGeom prst="rect">
            <a:avLst/>
          </a:prstGeom>
        </p:spPr>
      </p:pic>
      <p:pic>
        <p:nvPicPr>
          <p:cNvPr id="16" name="图片 15">
            <a:extLst>
              <a:ext uri="{FF2B5EF4-FFF2-40B4-BE49-F238E27FC236}">
                <a16:creationId xmlns:a16="http://schemas.microsoft.com/office/drawing/2014/main" xmlns="" id="{8075858A-45EE-412D-9E6E-9BC8AC82489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52146" y="4427848"/>
            <a:ext cx="1302543" cy="399519"/>
          </a:xfrm>
          <a:prstGeom prst="rect">
            <a:avLst/>
          </a:prstGeom>
        </p:spPr>
      </p:pic>
    </p:spTree>
    <p:extLst>
      <p:ext uri="{BB962C8B-B14F-4D97-AF65-F5344CB8AC3E}">
        <p14:creationId xmlns:p14="http://schemas.microsoft.com/office/powerpoint/2010/main" val="347301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23068" cy="4269600"/>
          </a:xfrm>
        </p:spPr>
        <p:txBody>
          <a:bodyPr>
            <a:normAutofit/>
          </a:bodyPr>
          <a:lstStyle/>
          <a:p>
            <a:r>
              <a:rPr lang="zh-CN" altLang="en-US" sz="2800" dirty="0"/>
              <a:t>四、哈希查找的性能分析</a:t>
            </a:r>
            <a:endParaRPr lang="en-US" altLang="zh-CN" sz="2800" dirty="0"/>
          </a:p>
          <a:p>
            <a:pPr lvl="1"/>
            <a:r>
              <a:rPr lang="zh-CN" altLang="en-US" sz="2400" dirty="0"/>
              <a:t>决定哈希表查找的</a:t>
            </a:r>
            <a:r>
              <a:rPr lang="en-US" altLang="zh-CN" sz="2400" dirty="0"/>
              <a:t>ASL</a:t>
            </a:r>
            <a:r>
              <a:rPr lang="zh-CN" altLang="en-US" sz="2400" dirty="0"/>
              <a:t>的因素有：</a:t>
            </a:r>
            <a:endParaRPr lang="en-US" altLang="zh-CN" sz="2400" dirty="0"/>
          </a:p>
          <a:p>
            <a:pPr lvl="2"/>
            <a:r>
              <a:rPr lang="en-US" altLang="zh-CN" sz="2200" dirty="0"/>
              <a:t>1.</a:t>
            </a:r>
            <a:r>
              <a:rPr lang="zh-CN" altLang="en-US" sz="2200" dirty="0"/>
              <a:t>选用的哈希函数；</a:t>
            </a:r>
            <a:endParaRPr lang="en-US" altLang="zh-CN" sz="2200" dirty="0"/>
          </a:p>
          <a:p>
            <a:pPr lvl="2"/>
            <a:r>
              <a:rPr lang="en-US" altLang="zh-CN" sz="2200" dirty="0"/>
              <a:t>2.</a:t>
            </a:r>
            <a:r>
              <a:rPr lang="zh-CN" altLang="en-US" sz="2200" dirty="0"/>
              <a:t>选用的处理冲突的方法；</a:t>
            </a:r>
            <a:endParaRPr lang="en-US" altLang="zh-CN" sz="2200" dirty="0"/>
          </a:p>
          <a:p>
            <a:pPr lvl="2"/>
            <a:r>
              <a:rPr lang="en-US" altLang="zh-CN" sz="2200" dirty="0"/>
              <a:t>3.</a:t>
            </a:r>
            <a:r>
              <a:rPr lang="zh-CN" altLang="en-US" sz="2200" dirty="0"/>
              <a:t>哈希表的</a:t>
            </a:r>
            <a:r>
              <a:rPr lang="zh-CN" altLang="en-US" sz="2200" dirty="0">
                <a:solidFill>
                  <a:srgbClr val="FF0000"/>
                </a:solidFill>
              </a:rPr>
              <a:t>装填因子</a:t>
            </a:r>
            <a:r>
              <a:rPr lang="zh-CN" altLang="en-US" sz="2200" dirty="0"/>
              <a:t>。</a:t>
            </a:r>
            <a:endParaRPr lang="en-US" altLang="zh-CN" sz="2200" dirty="0"/>
          </a:p>
          <a:p>
            <a:pPr lvl="1"/>
            <a:endParaRPr lang="en-US" altLang="zh-CN" sz="2600" dirty="0"/>
          </a:p>
          <a:p>
            <a:pPr marL="457200" lvl="1" indent="0">
              <a:buNone/>
            </a:pP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37</a:t>
            </a:fld>
            <a:endParaRPr lang="zh-CN" altLang="en-US"/>
          </a:p>
        </p:txBody>
      </p:sp>
      <p:sp>
        <p:nvSpPr>
          <p:cNvPr id="6" name="矩形 5">
            <a:extLst>
              <a:ext uri="{FF2B5EF4-FFF2-40B4-BE49-F238E27FC236}">
                <a16:creationId xmlns:a16="http://schemas.microsoft.com/office/drawing/2014/main" xmlns="" id="{3E2A71C1-3397-4E58-90C7-856FE6E1DD8F}"/>
              </a:ext>
            </a:extLst>
          </p:cNvPr>
          <p:cNvSpPr/>
          <p:nvPr/>
        </p:nvSpPr>
        <p:spPr>
          <a:xfrm>
            <a:off x="3100644" y="5030272"/>
            <a:ext cx="4289957" cy="461665"/>
          </a:xfrm>
          <a:prstGeom prst="rect">
            <a:avLst/>
          </a:prstGeom>
        </p:spPr>
        <p:txBody>
          <a:bodyPr wrap="none">
            <a:spAutoFit/>
          </a:bodyPr>
          <a:lstStyle/>
          <a:p>
            <a:r>
              <a:rPr lang="zh-CN" altLang="en-US" sz="2400" dirty="0">
                <a:solidFill>
                  <a:srgbClr val="0070C0"/>
                </a:solidFill>
              </a:rPr>
              <a:t>装填因子 </a:t>
            </a:r>
            <a:r>
              <a:rPr lang="en-US" altLang="zh-CN" sz="2400" dirty="0">
                <a:solidFill>
                  <a:srgbClr val="0070C0"/>
                </a:solidFill>
              </a:rPr>
              <a:t>= </a:t>
            </a:r>
            <a:r>
              <a:rPr lang="zh-CN" altLang="en-US" sz="2400" dirty="0">
                <a:solidFill>
                  <a:srgbClr val="0070C0"/>
                </a:solidFill>
              </a:rPr>
              <a:t>表中的记录数</a:t>
            </a:r>
            <a:r>
              <a:rPr lang="en-US" altLang="zh-CN" sz="2400" dirty="0">
                <a:solidFill>
                  <a:srgbClr val="0070C0"/>
                </a:solidFill>
              </a:rPr>
              <a:t>/</a:t>
            </a:r>
            <a:r>
              <a:rPr lang="zh-CN" altLang="en-US" sz="2400" dirty="0">
                <a:solidFill>
                  <a:srgbClr val="0070C0"/>
                </a:solidFill>
              </a:rPr>
              <a:t>表长</a:t>
            </a:r>
          </a:p>
        </p:txBody>
      </p:sp>
    </p:spTree>
    <p:extLst>
      <p:ext uri="{BB962C8B-B14F-4D97-AF65-F5344CB8AC3E}">
        <p14:creationId xmlns:p14="http://schemas.microsoft.com/office/powerpoint/2010/main" val="189097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一、哈希表（查找）</a:t>
            </a:r>
            <a:endParaRPr lang="en-US" altLang="zh-CN" sz="2800" dirty="0"/>
          </a:p>
          <a:p>
            <a:pPr lvl="1"/>
            <a:r>
              <a:rPr lang="zh-CN" altLang="en-US" sz="2600" dirty="0"/>
              <a:t>哈希查找也称为散列查找，是利用哈希函数进行查找的过程。</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4</a:t>
            </a:fld>
            <a:endParaRPr lang="zh-CN" altLang="en-US"/>
          </a:p>
        </p:txBody>
      </p:sp>
      <p:pic>
        <p:nvPicPr>
          <p:cNvPr id="5" name="图片 4">
            <a:extLst>
              <a:ext uri="{FF2B5EF4-FFF2-40B4-BE49-F238E27FC236}">
                <a16:creationId xmlns:a16="http://schemas.microsoft.com/office/drawing/2014/main" xmlns="" id="{BCAFEDCF-93C2-45B2-95BA-C5D6FCC444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613986"/>
            <a:ext cx="8524240" cy="883996"/>
          </a:xfrm>
          <a:prstGeom prst="rect">
            <a:avLst/>
          </a:prstGeom>
        </p:spPr>
      </p:pic>
      <p:pic>
        <p:nvPicPr>
          <p:cNvPr id="7" name="图片 6">
            <a:extLst>
              <a:ext uri="{FF2B5EF4-FFF2-40B4-BE49-F238E27FC236}">
                <a16:creationId xmlns:a16="http://schemas.microsoft.com/office/drawing/2014/main" xmlns="" id="{303C0458-F0D3-453C-A36F-97FF88C12B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94111" y="4577533"/>
            <a:ext cx="6043009" cy="446396"/>
          </a:xfrm>
          <a:prstGeom prst="rect">
            <a:avLst/>
          </a:prstGeom>
        </p:spPr>
      </p:pic>
      <p:pic>
        <p:nvPicPr>
          <p:cNvPr id="9" name="图片 8">
            <a:extLst>
              <a:ext uri="{FF2B5EF4-FFF2-40B4-BE49-F238E27FC236}">
                <a16:creationId xmlns:a16="http://schemas.microsoft.com/office/drawing/2014/main" xmlns="" id="{C605A76A-21D1-4664-B574-133B34E6D725}"/>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600635" y="5356888"/>
            <a:ext cx="8776017" cy="471467"/>
          </a:xfrm>
          <a:prstGeom prst="rect">
            <a:avLst/>
          </a:prstGeom>
        </p:spPr>
      </p:pic>
    </p:spTree>
    <p:extLst>
      <p:ext uri="{BB962C8B-B14F-4D97-AF65-F5344CB8AC3E}">
        <p14:creationId xmlns:p14="http://schemas.microsoft.com/office/powerpoint/2010/main" val="357599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一、哈希表（冲突）</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5</a:t>
            </a:fld>
            <a:endParaRPr lang="zh-CN" altLang="en-US"/>
          </a:p>
        </p:txBody>
      </p:sp>
      <p:pic>
        <p:nvPicPr>
          <p:cNvPr id="6" name="图片 5">
            <a:extLst>
              <a:ext uri="{FF2B5EF4-FFF2-40B4-BE49-F238E27FC236}">
                <a16:creationId xmlns:a16="http://schemas.microsoft.com/office/drawing/2014/main" xmlns="" id="{971C750C-3111-442C-BADE-D5D44B3C30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2978220"/>
            <a:ext cx="7990717" cy="840810"/>
          </a:xfrm>
          <a:prstGeom prst="rect">
            <a:avLst/>
          </a:prstGeom>
        </p:spPr>
      </p:pic>
      <p:pic>
        <p:nvPicPr>
          <p:cNvPr id="10" name="图片 9">
            <a:extLst>
              <a:ext uri="{FF2B5EF4-FFF2-40B4-BE49-F238E27FC236}">
                <a16:creationId xmlns:a16="http://schemas.microsoft.com/office/drawing/2014/main" xmlns="" id="{45C58474-8E44-429C-A625-9C8991959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4328458"/>
            <a:ext cx="7859559" cy="820536"/>
          </a:xfrm>
          <a:prstGeom prst="rect">
            <a:avLst/>
          </a:prstGeom>
        </p:spPr>
      </p:pic>
    </p:spTree>
    <p:extLst>
      <p:ext uri="{BB962C8B-B14F-4D97-AF65-F5344CB8AC3E}">
        <p14:creationId xmlns:p14="http://schemas.microsoft.com/office/powerpoint/2010/main" val="353298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一、哈希表（定义）</a:t>
            </a:r>
            <a:endParaRPr lang="en-US" altLang="zh-CN" sz="2800" dirty="0"/>
          </a:p>
          <a:p>
            <a:pPr lvl="1"/>
            <a:r>
              <a:rPr lang="zh-CN" altLang="en-US" sz="2600" dirty="0"/>
              <a:t>根据设定的</a:t>
            </a:r>
            <a:r>
              <a:rPr lang="zh-CN" altLang="en-US" sz="2600" dirty="0">
                <a:solidFill>
                  <a:srgbClr val="FF0000"/>
                </a:solidFill>
              </a:rPr>
              <a:t>哈希函数</a:t>
            </a:r>
            <a:r>
              <a:rPr lang="zh-CN" altLang="en-US" sz="2600" dirty="0"/>
              <a:t>和</a:t>
            </a:r>
            <a:r>
              <a:rPr lang="zh-CN" altLang="en-US" sz="2600" dirty="0">
                <a:solidFill>
                  <a:srgbClr val="FF0000"/>
                </a:solidFill>
              </a:rPr>
              <a:t>所选中的处理冲突</a:t>
            </a:r>
            <a:r>
              <a:rPr lang="zh-CN" altLang="en-US" sz="2600" dirty="0"/>
              <a:t>的方法，  </a:t>
            </a:r>
            <a:endParaRPr lang="en-US" altLang="zh-CN" sz="2600" dirty="0"/>
          </a:p>
          <a:p>
            <a:pPr marL="457200" lvl="1" indent="0">
              <a:buNone/>
            </a:pPr>
            <a:r>
              <a:rPr lang="en-US" altLang="zh-CN" sz="2600" dirty="0"/>
              <a:t>   </a:t>
            </a:r>
            <a:r>
              <a:rPr lang="zh-CN" altLang="en-US" sz="2600" dirty="0"/>
              <a:t>将一组关键字映象到一个有限的、地址连续的地址集（区间）上，</a:t>
            </a:r>
            <a:endParaRPr lang="en-US" altLang="zh-CN" sz="2600" dirty="0"/>
          </a:p>
          <a:p>
            <a:pPr marL="457200" lvl="1" indent="0">
              <a:buNone/>
            </a:pPr>
            <a:r>
              <a:rPr lang="en-US" altLang="zh-CN" sz="2600" dirty="0"/>
              <a:t>   </a:t>
            </a:r>
            <a:r>
              <a:rPr lang="zh-CN" altLang="en-US" sz="2600" dirty="0"/>
              <a:t>并以关键字在地址集中的“象”作为相应记录在表中的存储位置，</a:t>
            </a:r>
            <a:endParaRPr lang="en-US" altLang="zh-CN" sz="2600" dirty="0"/>
          </a:p>
          <a:p>
            <a:pPr marL="457200" lvl="1" indent="0">
              <a:buNone/>
            </a:pPr>
            <a:r>
              <a:rPr lang="en-US" altLang="zh-CN" sz="2600" dirty="0"/>
              <a:t>   </a:t>
            </a:r>
            <a:r>
              <a:rPr lang="zh-CN" altLang="en-US" sz="2600" dirty="0"/>
              <a:t>如此构造得到的查找表称之为“哈希表”。</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6</a:t>
            </a:fld>
            <a:endParaRPr lang="zh-CN" altLang="en-US"/>
          </a:p>
        </p:txBody>
      </p:sp>
    </p:spTree>
    <p:extLst>
      <p:ext uri="{BB962C8B-B14F-4D97-AF65-F5344CB8AC3E}">
        <p14:creationId xmlns:p14="http://schemas.microsoft.com/office/powerpoint/2010/main" val="77490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a:t>
            </a:r>
            <a:r>
              <a:rPr lang="zh-CN" altLang="en-US" sz="2800" dirty="0">
                <a:solidFill>
                  <a:srgbClr val="FF0000"/>
                </a:solidFill>
              </a:rPr>
              <a:t>均匀性</a:t>
            </a:r>
            <a:r>
              <a:rPr lang="zh-CN" altLang="en-US" sz="2800" dirty="0"/>
              <a:t>）</a:t>
            </a:r>
            <a:endParaRPr lang="en-US" altLang="zh-CN" sz="2800" dirty="0"/>
          </a:p>
          <a:p>
            <a:pPr lvl="1"/>
            <a:r>
              <a:rPr lang="zh-CN" altLang="en-US" sz="2600" dirty="0"/>
              <a:t>通常，关键字集合比较大，包含了所有可能的关键字。</a:t>
            </a:r>
            <a:endParaRPr lang="en-US" altLang="zh-CN" sz="2600" dirty="0"/>
          </a:p>
          <a:p>
            <a:pPr lvl="1"/>
            <a:r>
              <a:rPr lang="zh-CN" altLang="en-US" sz="2600" dirty="0"/>
              <a:t>而地址集相对较小，仅为哈希表中的地址值，比如长度为</a:t>
            </a:r>
            <a:r>
              <a:rPr lang="en-US" altLang="zh-CN" sz="2600" dirty="0"/>
              <a:t>n</a:t>
            </a:r>
            <a:r>
              <a:rPr lang="zh-CN" altLang="en-US" sz="2600" dirty="0"/>
              <a:t>的表长，只有</a:t>
            </a:r>
            <a:r>
              <a:rPr lang="en-US" altLang="zh-CN" sz="2600" dirty="0"/>
              <a:t>n</a:t>
            </a:r>
            <a:r>
              <a:rPr lang="zh-CN" altLang="en-US" sz="2600" dirty="0"/>
              <a:t>个地址。</a:t>
            </a:r>
            <a:endParaRPr lang="en-US" altLang="zh-CN" sz="2600" dirty="0"/>
          </a:p>
          <a:p>
            <a:pPr lvl="1"/>
            <a:r>
              <a:rPr lang="zh-CN" altLang="en-US" sz="2600" dirty="0"/>
              <a:t>一个</a:t>
            </a:r>
            <a:r>
              <a:rPr lang="zh-CN" altLang="en-US" sz="2600" dirty="0">
                <a:solidFill>
                  <a:srgbClr val="FF0000"/>
                </a:solidFill>
              </a:rPr>
              <a:t>好的哈希函数</a:t>
            </a:r>
            <a:r>
              <a:rPr lang="zh-CN" altLang="en-US" sz="2600" dirty="0"/>
              <a:t>，对关键字集合中的任一元素将其映射地址集合中任何地址的概率是相等的。</a:t>
            </a:r>
            <a:endParaRPr lang="en-US" altLang="zh-CN" sz="2600" dirty="0"/>
          </a:p>
          <a:p>
            <a:pPr lvl="1"/>
            <a:r>
              <a:rPr lang="zh-CN" altLang="en-US" sz="2600" dirty="0"/>
              <a:t>即关键字经过哈希函数得到了一个看似“随机”的地址。</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7</a:t>
            </a:fld>
            <a:endParaRPr lang="zh-CN" altLang="en-US"/>
          </a:p>
        </p:txBody>
      </p:sp>
    </p:spTree>
    <p:extLst>
      <p:ext uri="{BB962C8B-B14F-4D97-AF65-F5344CB8AC3E}">
        <p14:creationId xmlns:p14="http://schemas.microsoft.com/office/powerpoint/2010/main" val="33981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二、哈希函数（要求）</a:t>
            </a:r>
            <a:endParaRPr lang="en-US" altLang="zh-CN" sz="2800" dirty="0"/>
          </a:p>
          <a:p>
            <a:pPr lvl="1"/>
            <a:r>
              <a:rPr lang="zh-CN" altLang="en-US" sz="2600" dirty="0"/>
              <a:t>基本要求：</a:t>
            </a:r>
            <a:endParaRPr lang="en-US" altLang="zh-CN" sz="2600" dirty="0"/>
          </a:p>
          <a:p>
            <a:pPr lvl="2"/>
            <a:r>
              <a:rPr lang="zh-CN" altLang="en-US" sz="2400" dirty="0"/>
              <a:t>简单，能在较短时间内计算出结果的。</a:t>
            </a:r>
            <a:endParaRPr lang="en-US" altLang="zh-CN" sz="2400" dirty="0"/>
          </a:p>
          <a:p>
            <a:pPr lvl="2"/>
            <a:r>
              <a:rPr lang="zh-CN" altLang="en-US" sz="2400" dirty="0"/>
              <a:t>哈希函数的定义域要涵盖所有需要存储的关键字。</a:t>
            </a:r>
            <a:endParaRPr lang="en-US" altLang="zh-CN" sz="2400" dirty="0"/>
          </a:p>
          <a:p>
            <a:pPr lvl="2"/>
            <a:r>
              <a:rPr lang="zh-CN" altLang="en-US" sz="2400" dirty="0"/>
              <a:t>哈希函数的值域必须在散列表允许的范围内。</a:t>
            </a:r>
            <a:endParaRPr lang="en-US" altLang="zh-CN" sz="2400" dirty="0"/>
          </a:p>
          <a:p>
            <a:pPr lvl="1"/>
            <a:r>
              <a:rPr lang="zh-CN" altLang="en-US" sz="2600" dirty="0"/>
              <a:t>“好”的哈希函数：</a:t>
            </a:r>
            <a:endParaRPr lang="en-US" altLang="zh-CN" sz="2600" dirty="0"/>
          </a:p>
          <a:p>
            <a:pPr lvl="2"/>
            <a:r>
              <a:rPr lang="zh-CN" altLang="en-US" sz="2400" dirty="0"/>
              <a:t>哈希函数计算出来的地址应能均匀分布在整个地址空间中。</a:t>
            </a:r>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8</a:t>
            </a:fld>
            <a:endParaRPr lang="zh-CN" altLang="en-US"/>
          </a:p>
        </p:txBody>
      </p:sp>
    </p:spTree>
    <p:extLst>
      <p:ext uri="{BB962C8B-B14F-4D97-AF65-F5344CB8AC3E}">
        <p14:creationId xmlns:p14="http://schemas.microsoft.com/office/powerpoint/2010/main" val="27856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二、哈希函数（直接定址法）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9</a:t>
            </a:fld>
            <a:endParaRPr lang="zh-CN" altLang="en-US"/>
          </a:p>
        </p:txBody>
      </p:sp>
      <p:pic>
        <p:nvPicPr>
          <p:cNvPr id="5" name="图片 4">
            <a:extLst>
              <a:ext uri="{FF2B5EF4-FFF2-40B4-BE49-F238E27FC236}">
                <a16:creationId xmlns:a16="http://schemas.microsoft.com/office/drawing/2014/main" xmlns="" id="{1A317B89-F4AA-42E1-B222-706AD3BEE6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048785"/>
            <a:ext cx="8158480" cy="481659"/>
          </a:xfrm>
          <a:prstGeom prst="rect">
            <a:avLst/>
          </a:prstGeom>
        </p:spPr>
      </p:pic>
      <p:pic>
        <p:nvPicPr>
          <p:cNvPr id="6" name="图片 5">
            <a:extLst>
              <a:ext uri="{FF2B5EF4-FFF2-40B4-BE49-F238E27FC236}">
                <a16:creationId xmlns:a16="http://schemas.microsoft.com/office/drawing/2014/main" xmlns="" id="{F39FFE6C-016A-43E6-BE1B-5499B64F24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82541" y="3954159"/>
            <a:ext cx="5826918" cy="636916"/>
          </a:xfrm>
          <a:prstGeom prst="rect">
            <a:avLst/>
          </a:prstGeom>
        </p:spPr>
      </p:pic>
      <p:pic>
        <p:nvPicPr>
          <p:cNvPr id="7" name="图片 6">
            <a:extLst>
              <a:ext uri="{FF2B5EF4-FFF2-40B4-BE49-F238E27FC236}">
                <a16:creationId xmlns:a16="http://schemas.microsoft.com/office/drawing/2014/main" xmlns="" id="{6DA0488C-D070-4183-B47B-B83A7FBFE5F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80552" y="5100503"/>
            <a:ext cx="3124085" cy="481658"/>
          </a:xfrm>
          <a:prstGeom prst="rect">
            <a:avLst/>
          </a:prstGeom>
        </p:spPr>
      </p:pic>
    </p:spTree>
    <p:extLst>
      <p:ext uri="{BB962C8B-B14F-4D97-AF65-F5344CB8AC3E}">
        <p14:creationId xmlns:p14="http://schemas.microsoft.com/office/powerpoint/2010/main" val="395536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4">
      <a:majorFont>
        <a:latin typeface="Times New Roman"/>
        <a:ea typeface="宋体"/>
        <a:cs typeface=""/>
      </a:majorFont>
      <a:minorFont>
        <a:latin typeface="Times New Roman"/>
        <a:ea typeface="宋体"/>
        <a:cs typeface=""/>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17176</TotalTime>
  <Words>1476</Words>
  <Application>Microsoft Office PowerPoint</Application>
  <PresentationFormat>宽屏</PresentationFormat>
  <Paragraphs>264</Paragraphs>
  <Slides>37</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等线</vt:lpstr>
      <vt:lpstr>华文彩云</vt:lpstr>
      <vt:lpstr>华文仿宋</vt:lpstr>
      <vt:lpstr>华文隶书</vt:lpstr>
      <vt:lpstr>宋体</vt:lpstr>
      <vt:lpstr>Arial</vt:lpstr>
      <vt:lpstr>Times New Roman</vt:lpstr>
      <vt:lpstr>画廊</vt:lpstr>
      <vt:lpstr>数据结构</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zhoufei</dc:creator>
  <cp:lastModifiedBy>DELL</cp:lastModifiedBy>
  <cp:revision>1048</cp:revision>
  <cp:lastPrinted>2018-09-20T09:36:46Z</cp:lastPrinted>
  <dcterms:created xsi:type="dcterms:W3CDTF">2018-09-04T02:30:21Z</dcterms:created>
  <dcterms:modified xsi:type="dcterms:W3CDTF">2021-12-02T08:43:43Z</dcterms:modified>
</cp:coreProperties>
</file>